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68"/>
  </p:notesMasterIdLst>
  <p:sldIdLst>
    <p:sldId id="256" r:id="rId2"/>
    <p:sldId id="257" r:id="rId3"/>
    <p:sldId id="260" r:id="rId4"/>
    <p:sldId id="273" r:id="rId5"/>
    <p:sldId id="261" r:id="rId6"/>
    <p:sldId id="262" r:id="rId7"/>
    <p:sldId id="281" r:id="rId8"/>
    <p:sldId id="274" r:id="rId9"/>
    <p:sldId id="270" r:id="rId10"/>
    <p:sldId id="271" r:id="rId11"/>
    <p:sldId id="272" r:id="rId12"/>
    <p:sldId id="275" r:id="rId13"/>
    <p:sldId id="276" r:id="rId14"/>
    <p:sldId id="263" r:id="rId15"/>
    <p:sldId id="265" r:id="rId16"/>
    <p:sldId id="266" r:id="rId17"/>
    <p:sldId id="267" r:id="rId18"/>
    <p:sldId id="268" r:id="rId19"/>
    <p:sldId id="269" r:id="rId20"/>
    <p:sldId id="277" r:id="rId21"/>
    <p:sldId id="324" r:id="rId22"/>
    <p:sldId id="325" r:id="rId23"/>
    <p:sldId id="326" r:id="rId24"/>
    <p:sldId id="327" r:id="rId25"/>
    <p:sldId id="279" r:id="rId26"/>
    <p:sldId id="299" r:id="rId27"/>
    <p:sldId id="280" r:id="rId28"/>
    <p:sldId id="329" r:id="rId29"/>
    <p:sldId id="300" r:id="rId30"/>
    <p:sldId id="297" r:id="rId31"/>
    <p:sldId id="301" r:id="rId32"/>
    <p:sldId id="328" r:id="rId33"/>
    <p:sldId id="283" r:id="rId34"/>
    <p:sldId id="296" r:id="rId35"/>
    <p:sldId id="286" r:id="rId36"/>
    <p:sldId id="285" r:id="rId37"/>
    <p:sldId id="298" r:id="rId38"/>
    <p:sldId id="287" r:id="rId39"/>
    <p:sldId id="282" r:id="rId40"/>
    <p:sldId id="288" r:id="rId41"/>
    <p:sldId id="302" r:id="rId42"/>
    <p:sldId id="321" r:id="rId43"/>
    <p:sldId id="323" r:id="rId44"/>
    <p:sldId id="322" r:id="rId45"/>
    <p:sldId id="290" r:id="rId46"/>
    <p:sldId id="291" r:id="rId47"/>
    <p:sldId id="292" r:id="rId48"/>
    <p:sldId id="303" r:id="rId49"/>
    <p:sldId id="304" r:id="rId50"/>
    <p:sldId id="305" r:id="rId51"/>
    <p:sldId id="308" r:id="rId52"/>
    <p:sldId id="306" r:id="rId53"/>
    <p:sldId id="307" r:id="rId54"/>
    <p:sldId id="309" r:id="rId55"/>
    <p:sldId id="310" r:id="rId56"/>
    <p:sldId id="312" r:id="rId57"/>
    <p:sldId id="311" r:id="rId58"/>
    <p:sldId id="313" r:id="rId59"/>
    <p:sldId id="314" r:id="rId60"/>
    <p:sldId id="315" r:id="rId61"/>
    <p:sldId id="316" r:id="rId62"/>
    <p:sldId id="317" r:id="rId63"/>
    <p:sldId id="318" r:id="rId64"/>
    <p:sldId id="319" r:id="rId65"/>
    <p:sldId id="320" r:id="rId66"/>
    <p:sldId id="295"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CE20"/>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6"/>
    <p:restoredTop sz="94526"/>
  </p:normalViewPr>
  <p:slideViewPr>
    <p:cSldViewPr snapToGrid="0" snapToObjects="1">
      <p:cViewPr varScale="1">
        <p:scale>
          <a:sx n="99" d="100"/>
          <a:sy n="99" d="100"/>
        </p:scale>
        <p:origin x="1480" y="18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15A1E3-0D36-984B-B1E7-ABDC734909A4}" type="datetimeFigureOut">
              <a:rPr lang="en-US" smtClean="0"/>
              <a:t>2/24/20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3CB952-3011-3549-984A-30A7120F73D9}" type="slidenum">
              <a:rPr lang="en-US" smtClean="0"/>
              <a:t>‹#›</a:t>
            </a:fld>
            <a:endParaRPr lang="en-US"/>
          </a:p>
        </p:txBody>
      </p:sp>
    </p:spTree>
    <p:extLst>
      <p:ext uri="{BB962C8B-B14F-4D97-AF65-F5344CB8AC3E}">
        <p14:creationId xmlns:p14="http://schemas.microsoft.com/office/powerpoint/2010/main" val="2479834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the Day 1 files, There are some examples and some lettered numbers. Peek at them, see which one you think they belong to, and name them in line with existing files. Make directories for each of the types of file you find, and move the files into them accordingly. </a:t>
            </a:r>
          </a:p>
        </p:txBody>
      </p:sp>
      <p:sp>
        <p:nvSpPr>
          <p:cNvPr id="4" name="Slide Number Placeholder 3"/>
          <p:cNvSpPr>
            <a:spLocks noGrp="1"/>
          </p:cNvSpPr>
          <p:nvPr>
            <p:ph type="sldNum" sz="quarter" idx="5"/>
          </p:nvPr>
        </p:nvSpPr>
        <p:spPr/>
        <p:txBody>
          <a:bodyPr/>
          <a:lstStyle/>
          <a:p>
            <a:fld id="{A53CB952-3011-3549-984A-30A7120F73D9}" type="slidenum">
              <a:rPr lang="en-US" smtClean="0"/>
              <a:t>44</a:t>
            </a:fld>
            <a:endParaRPr lang="en-US"/>
          </a:p>
        </p:txBody>
      </p:sp>
    </p:spTree>
    <p:extLst>
      <p:ext uri="{BB962C8B-B14F-4D97-AF65-F5344CB8AC3E}">
        <p14:creationId xmlns:p14="http://schemas.microsoft.com/office/powerpoint/2010/main" val="2354463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Loops to trim extensions that you don’t need. Remove _file suffix, sequence prefix, and </a:t>
            </a:r>
            <a:r>
              <a:rPr lang="en-US" dirty="0" err="1"/>
              <a:t>CoMc</a:t>
            </a:r>
            <a:r>
              <a:rPr lang="en-US" dirty="0"/>
              <a:t> prefixes. </a:t>
            </a:r>
          </a:p>
        </p:txBody>
      </p:sp>
      <p:sp>
        <p:nvSpPr>
          <p:cNvPr id="4" name="Slide Number Placeholder 3"/>
          <p:cNvSpPr>
            <a:spLocks noGrp="1"/>
          </p:cNvSpPr>
          <p:nvPr>
            <p:ph type="sldNum" sz="quarter" idx="5"/>
          </p:nvPr>
        </p:nvSpPr>
        <p:spPr/>
        <p:txBody>
          <a:bodyPr/>
          <a:lstStyle/>
          <a:p>
            <a:fld id="{A53CB952-3011-3549-984A-30A7120F73D9}" type="slidenum">
              <a:rPr lang="en-US" smtClean="0"/>
              <a:t>65</a:t>
            </a:fld>
            <a:endParaRPr lang="en-US"/>
          </a:p>
        </p:txBody>
      </p:sp>
    </p:spTree>
    <p:extLst>
      <p:ext uri="{BB962C8B-B14F-4D97-AF65-F5344CB8AC3E}">
        <p14:creationId xmlns:p14="http://schemas.microsoft.com/office/powerpoint/2010/main" val="3330750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619DF1-553D-8344-9744-5F8140476B78}" type="datetimeFigureOut">
              <a:rPr lang="en-US" smtClean="0"/>
              <a:t>2/24/20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335353-FA8C-7E47-BE1E-F21863A94580}" type="slidenum">
              <a:rPr lang="en-US" smtClean="0"/>
              <a:t>‹#›</a:t>
            </a:fld>
            <a:endParaRPr lang="en-US"/>
          </a:p>
        </p:txBody>
      </p:sp>
    </p:spTree>
    <p:extLst>
      <p:ext uri="{BB962C8B-B14F-4D97-AF65-F5344CB8AC3E}">
        <p14:creationId xmlns:p14="http://schemas.microsoft.com/office/powerpoint/2010/main" val="1205763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619DF1-553D-8344-9744-5F8140476B78}" type="datetimeFigureOut">
              <a:rPr lang="en-US" smtClean="0"/>
              <a:t>2/24/20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335353-FA8C-7E47-BE1E-F21863A94580}" type="slidenum">
              <a:rPr lang="en-US" smtClean="0"/>
              <a:t>‹#›</a:t>
            </a:fld>
            <a:endParaRPr lang="en-US"/>
          </a:p>
        </p:txBody>
      </p:sp>
    </p:spTree>
    <p:extLst>
      <p:ext uri="{BB962C8B-B14F-4D97-AF65-F5344CB8AC3E}">
        <p14:creationId xmlns:p14="http://schemas.microsoft.com/office/powerpoint/2010/main" val="2060035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619DF1-553D-8344-9744-5F8140476B78}" type="datetimeFigureOut">
              <a:rPr lang="en-US" smtClean="0"/>
              <a:t>2/24/20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335353-FA8C-7E47-BE1E-F21863A94580}" type="slidenum">
              <a:rPr lang="en-US" smtClean="0"/>
              <a:t>‹#›</a:t>
            </a:fld>
            <a:endParaRPr lang="en-US"/>
          </a:p>
        </p:txBody>
      </p:sp>
    </p:spTree>
    <p:extLst>
      <p:ext uri="{BB962C8B-B14F-4D97-AF65-F5344CB8AC3E}">
        <p14:creationId xmlns:p14="http://schemas.microsoft.com/office/powerpoint/2010/main" val="2108489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619DF1-553D-8344-9744-5F8140476B78}" type="datetimeFigureOut">
              <a:rPr lang="en-US" smtClean="0"/>
              <a:t>2/24/20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335353-FA8C-7E47-BE1E-F21863A94580}" type="slidenum">
              <a:rPr lang="en-US" smtClean="0"/>
              <a:t>‹#›</a:t>
            </a:fld>
            <a:endParaRPr lang="en-US"/>
          </a:p>
        </p:txBody>
      </p:sp>
    </p:spTree>
    <p:extLst>
      <p:ext uri="{BB962C8B-B14F-4D97-AF65-F5344CB8AC3E}">
        <p14:creationId xmlns:p14="http://schemas.microsoft.com/office/powerpoint/2010/main" val="3995439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619DF1-553D-8344-9744-5F8140476B78}" type="datetimeFigureOut">
              <a:rPr lang="en-US" smtClean="0"/>
              <a:t>2/24/20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335353-FA8C-7E47-BE1E-F21863A94580}" type="slidenum">
              <a:rPr lang="en-US" smtClean="0"/>
              <a:t>‹#›</a:t>
            </a:fld>
            <a:endParaRPr lang="en-US"/>
          </a:p>
        </p:txBody>
      </p:sp>
    </p:spTree>
    <p:extLst>
      <p:ext uri="{BB962C8B-B14F-4D97-AF65-F5344CB8AC3E}">
        <p14:creationId xmlns:p14="http://schemas.microsoft.com/office/powerpoint/2010/main" val="3559006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619DF1-553D-8344-9744-5F8140476B78}" type="datetimeFigureOut">
              <a:rPr lang="en-US" smtClean="0"/>
              <a:t>2/24/20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335353-FA8C-7E47-BE1E-F21863A94580}" type="slidenum">
              <a:rPr lang="en-US" smtClean="0"/>
              <a:t>‹#›</a:t>
            </a:fld>
            <a:endParaRPr lang="en-US"/>
          </a:p>
        </p:txBody>
      </p:sp>
    </p:spTree>
    <p:extLst>
      <p:ext uri="{BB962C8B-B14F-4D97-AF65-F5344CB8AC3E}">
        <p14:creationId xmlns:p14="http://schemas.microsoft.com/office/powerpoint/2010/main" val="629818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619DF1-553D-8344-9744-5F8140476B78}" type="datetimeFigureOut">
              <a:rPr lang="en-US" smtClean="0"/>
              <a:t>2/24/20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335353-FA8C-7E47-BE1E-F21863A94580}" type="slidenum">
              <a:rPr lang="en-US" smtClean="0"/>
              <a:t>‹#›</a:t>
            </a:fld>
            <a:endParaRPr lang="en-US"/>
          </a:p>
        </p:txBody>
      </p:sp>
    </p:spTree>
    <p:extLst>
      <p:ext uri="{BB962C8B-B14F-4D97-AF65-F5344CB8AC3E}">
        <p14:creationId xmlns:p14="http://schemas.microsoft.com/office/powerpoint/2010/main" val="1116180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619DF1-553D-8344-9744-5F8140476B78}" type="datetimeFigureOut">
              <a:rPr lang="en-US" smtClean="0"/>
              <a:t>2/24/20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335353-FA8C-7E47-BE1E-F21863A94580}" type="slidenum">
              <a:rPr lang="en-US" smtClean="0"/>
              <a:t>‹#›</a:t>
            </a:fld>
            <a:endParaRPr lang="en-US"/>
          </a:p>
        </p:txBody>
      </p:sp>
    </p:spTree>
    <p:extLst>
      <p:ext uri="{BB962C8B-B14F-4D97-AF65-F5344CB8AC3E}">
        <p14:creationId xmlns:p14="http://schemas.microsoft.com/office/powerpoint/2010/main" val="1336928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619DF1-553D-8344-9744-5F8140476B78}" type="datetimeFigureOut">
              <a:rPr lang="en-US" smtClean="0"/>
              <a:t>2/24/20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335353-FA8C-7E47-BE1E-F21863A94580}" type="slidenum">
              <a:rPr lang="en-US" smtClean="0"/>
              <a:t>‹#›</a:t>
            </a:fld>
            <a:endParaRPr lang="en-US"/>
          </a:p>
        </p:txBody>
      </p:sp>
    </p:spTree>
    <p:extLst>
      <p:ext uri="{BB962C8B-B14F-4D97-AF65-F5344CB8AC3E}">
        <p14:creationId xmlns:p14="http://schemas.microsoft.com/office/powerpoint/2010/main" val="2085489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619DF1-553D-8344-9744-5F8140476B78}" type="datetimeFigureOut">
              <a:rPr lang="en-US" smtClean="0"/>
              <a:t>2/24/20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335353-FA8C-7E47-BE1E-F21863A94580}" type="slidenum">
              <a:rPr lang="en-US" smtClean="0"/>
              <a:t>‹#›</a:t>
            </a:fld>
            <a:endParaRPr lang="en-US"/>
          </a:p>
        </p:txBody>
      </p:sp>
    </p:spTree>
    <p:extLst>
      <p:ext uri="{BB962C8B-B14F-4D97-AF65-F5344CB8AC3E}">
        <p14:creationId xmlns:p14="http://schemas.microsoft.com/office/powerpoint/2010/main" val="2619947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619DF1-553D-8344-9744-5F8140476B78}" type="datetimeFigureOut">
              <a:rPr lang="en-US" smtClean="0"/>
              <a:t>2/24/20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335353-FA8C-7E47-BE1E-F21863A94580}" type="slidenum">
              <a:rPr lang="en-US" smtClean="0"/>
              <a:t>‹#›</a:t>
            </a:fld>
            <a:endParaRPr lang="en-US"/>
          </a:p>
        </p:txBody>
      </p:sp>
    </p:spTree>
    <p:extLst>
      <p:ext uri="{BB962C8B-B14F-4D97-AF65-F5344CB8AC3E}">
        <p14:creationId xmlns:p14="http://schemas.microsoft.com/office/powerpoint/2010/main" val="4231248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619DF1-553D-8344-9744-5F8140476B78}" type="datetimeFigureOut">
              <a:rPr lang="en-US" smtClean="0"/>
              <a:t>2/24/20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335353-FA8C-7E47-BE1E-F21863A94580}" type="slidenum">
              <a:rPr lang="en-US" smtClean="0"/>
              <a:t>‹#›</a:t>
            </a:fld>
            <a:endParaRPr lang="en-US"/>
          </a:p>
        </p:txBody>
      </p:sp>
    </p:spTree>
    <p:extLst>
      <p:ext uri="{BB962C8B-B14F-4D97-AF65-F5344CB8AC3E}">
        <p14:creationId xmlns:p14="http://schemas.microsoft.com/office/powerpoint/2010/main" val="15402925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tiff"/><Relationship Id="rId5" Type="http://schemas.openxmlformats.org/officeDocument/2006/relationships/image" Target="../media/image4.tiff"/><Relationship Id="rId4" Type="http://schemas.openxmlformats.org/officeDocument/2006/relationships/image" Target="../media/image5.tiff"/></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www.google.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mailto:username@147.188.173.251" TargetMode="External"/><Relationship Id="rId2" Type="http://schemas.openxmlformats.org/officeDocument/2006/relationships/hyperlink" Target="mailto:username@aamr2019.climb.ac.uk"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7CEFB2-6F95-7445-BCBD-AB29F5F236F1}"/>
              </a:ext>
            </a:extLst>
          </p:cNvPr>
          <p:cNvPicPr>
            <a:picLocks noChangeAspect="1"/>
          </p:cNvPicPr>
          <p:nvPr/>
        </p:nvPicPr>
        <p:blipFill rotWithShape="1">
          <a:blip r:embed="rId2">
            <a:alphaModFix/>
          </a:blip>
          <a:srcRect r="14226"/>
          <a:stretch/>
        </p:blipFill>
        <p:spPr>
          <a:xfrm>
            <a:off x="0" y="4732"/>
            <a:ext cx="9144000" cy="6853267"/>
          </a:xfrm>
          <a:prstGeom prst="rect">
            <a:avLst/>
          </a:prstGeom>
        </p:spPr>
      </p:pic>
      <p:sp>
        <p:nvSpPr>
          <p:cNvPr id="7" name="Rectangle 6">
            <a:extLst>
              <a:ext uri="{FF2B5EF4-FFF2-40B4-BE49-F238E27FC236}">
                <a16:creationId xmlns:a16="http://schemas.microsoft.com/office/drawing/2014/main" id="{66D26CD5-FCAC-F849-85F4-35DCE03EA59E}"/>
              </a:ext>
            </a:extLst>
          </p:cNvPr>
          <p:cNvSpPr/>
          <p:nvPr/>
        </p:nvSpPr>
        <p:spPr>
          <a:xfrm>
            <a:off x="0" y="2859865"/>
            <a:ext cx="9144000" cy="1143000"/>
          </a:xfrm>
          <a:prstGeom prst="rect">
            <a:avLst/>
          </a:prstGeom>
          <a:solidFill>
            <a:srgbClr val="4FC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AEA689D-599C-8E4A-8AA3-0FE862B1EBFD}"/>
              </a:ext>
            </a:extLst>
          </p:cNvPr>
          <p:cNvSpPr txBox="1"/>
          <p:nvPr/>
        </p:nvSpPr>
        <p:spPr>
          <a:xfrm>
            <a:off x="0" y="2925647"/>
            <a:ext cx="8931965" cy="1015663"/>
          </a:xfrm>
          <a:prstGeom prst="rect">
            <a:avLst/>
          </a:prstGeom>
          <a:noFill/>
        </p:spPr>
        <p:txBody>
          <a:bodyPr wrap="square" rtlCol="0">
            <a:spAutoFit/>
          </a:bodyPr>
          <a:lstStyle/>
          <a:p>
            <a:pPr algn="r"/>
            <a:r>
              <a:rPr lang="en-US" sz="3200" b="1" dirty="0" err="1">
                <a:solidFill>
                  <a:schemeClr val="bg1"/>
                </a:solidFill>
                <a:latin typeface="Avenir Black" panose="02000503020000020003" pitchFamily="2" charset="0"/>
              </a:rPr>
              <a:t>Analysing</a:t>
            </a:r>
            <a:r>
              <a:rPr lang="en-US" sz="3200" b="1" dirty="0">
                <a:solidFill>
                  <a:schemeClr val="bg1"/>
                </a:solidFill>
                <a:latin typeface="Avenir Black" panose="02000503020000020003" pitchFamily="2" charset="0"/>
              </a:rPr>
              <a:t> Microbial Genomic Data</a:t>
            </a:r>
          </a:p>
          <a:p>
            <a:pPr algn="r"/>
            <a:r>
              <a:rPr lang="en-US" sz="2800" dirty="0">
                <a:solidFill>
                  <a:schemeClr val="bg1"/>
                </a:solidFill>
                <a:latin typeface="Avenir Medium" panose="02000503020000020003" pitchFamily="2" charset="0"/>
              </a:rPr>
              <a:t>Day One</a:t>
            </a:r>
          </a:p>
        </p:txBody>
      </p:sp>
    </p:spTree>
    <p:extLst>
      <p:ext uri="{BB962C8B-B14F-4D97-AF65-F5344CB8AC3E}">
        <p14:creationId xmlns:p14="http://schemas.microsoft.com/office/powerpoint/2010/main" val="373330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9</a:t>
            </a:fld>
            <a:endParaRPr lang="en-US" sz="1600" b="1" dirty="0">
              <a:solidFill>
                <a:schemeClr val="bg1"/>
              </a:solidFill>
              <a:latin typeface="Avenir Black" panose="02000503020000020003" pitchFamily="2" charset="0"/>
            </a:endParaRPr>
          </a:p>
        </p:txBody>
      </p:sp>
      <p:sp>
        <p:nvSpPr>
          <p:cNvPr id="9" name="TextBox 8">
            <a:extLst>
              <a:ext uri="{FF2B5EF4-FFF2-40B4-BE49-F238E27FC236}">
                <a16:creationId xmlns:a16="http://schemas.microsoft.com/office/drawing/2014/main" id="{AFC81C18-BD69-2C4E-B7F5-D89B4BBEEFA5}"/>
              </a:ext>
            </a:extLst>
          </p:cNvPr>
          <p:cNvSpPr txBox="1"/>
          <p:nvPr/>
        </p:nvSpPr>
        <p:spPr>
          <a:xfrm>
            <a:off x="4580708" y="2165730"/>
            <a:ext cx="3807918" cy="1703800"/>
          </a:xfrm>
          <a:prstGeom prst="rect">
            <a:avLst/>
          </a:prstGeom>
          <a:noFill/>
        </p:spPr>
        <p:txBody>
          <a:bodyPr wrap="square" rtlCol="0">
            <a:spAutoFit/>
          </a:bodyPr>
          <a:lstStyle/>
          <a:p>
            <a:pPr>
              <a:lnSpc>
                <a:spcPct val="200000"/>
              </a:lnSpc>
            </a:pPr>
            <a:r>
              <a:rPr lang="en-US" sz="6000" dirty="0">
                <a:solidFill>
                  <a:srgbClr val="3B3838"/>
                </a:solidFill>
                <a:latin typeface="Avenir Roman" panose="02000503020000020003" pitchFamily="2" charset="0"/>
              </a:rPr>
              <a:t>WinSCP</a:t>
            </a:r>
          </a:p>
        </p:txBody>
      </p:sp>
      <p:pic>
        <p:nvPicPr>
          <p:cNvPr id="3" name="Picture 2">
            <a:extLst>
              <a:ext uri="{FF2B5EF4-FFF2-40B4-BE49-F238E27FC236}">
                <a16:creationId xmlns:a16="http://schemas.microsoft.com/office/drawing/2014/main" id="{08584386-F889-7742-970D-CB0D40D0FF15}"/>
              </a:ext>
            </a:extLst>
          </p:cNvPr>
          <p:cNvPicPr>
            <a:picLocks noChangeAspect="1"/>
          </p:cNvPicPr>
          <p:nvPr/>
        </p:nvPicPr>
        <p:blipFill rotWithShape="1">
          <a:blip r:embed="rId2"/>
          <a:srcRect l="32529" t="32681" r="35743" b="34387"/>
          <a:stretch/>
        </p:blipFill>
        <p:spPr>
          <a:xfrm>
            <a:off x="1315352" y="1803042"/>
            <a:ext cx="2757610" cy="2862329"/>
          </a:xfrm>
          <a:prstGeom prst="rect">
            <a:avLst/>
          </a:prstGeom>
        </p:spPr>
      </p:pic>
    </p:spTree>
    <p:extLst>
      <p:ext uri="{BB962C8B-B14F-4D97-AF65-F5344CB8AC3E}">
        <p14:creationId xmlns:p14="http://schemas.microsoft.com/office/powerpoint/2010/main" val="3313421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10</a:t>
            </a:fld>
            <a:endParaRPr lang="en-US" sz="1600" b="1" dirty="0">
              <a:solidFill>
                <a:schemeClr val="bg1"/>
              </a:solidFill>
              <a:latin typeface="Avenir Black" panose="02000503020000020003" pitchFamily="2" charset="0"/>
            </a:endParaRPr>
          </a:p>
        </p:txBody>
      </p:sp>
      <p:sp>
        <p:nvSpPr>
          <p:cNvPr id="9" name="TextBox 8">
            <a:extLst>
              <a:ext uri="{FF2B5EF4-FFF2-40B4-BE49-F238E27FC236}">
                <a16:creationId xmlns:a16="http://schemas.microsoft.com/office/drawing/2014/main" id="{AFC81C18-BD69-2C4E-B7F5-D89B4BBEEFA5}"/>
              </a:ext>
            </a:extLst>
          </p:cNvPr>
          <p:cNvSpPr txBox="1"/>
          <p:nvPr/>
        </p:nvSpPr>
        <p:spPr>
          <a:xfrm>
            <a:off x="4481848" y="2384670"/>
            <a:ext cx="4009809" cy="1703800"/>
          </a:xfrm>
          <a:prstGeom prst="rect">
            <a:avLst/>
          </a:prstGeom>
          <a:noFill/>
        </p:spPr>
        <p:txBody>
          <a:bodyPr wrap="square" rtlCol="0">
            <a:spAutoFit/>
          </a:bodyPr>
          <a:lstStyle/>
          <a:p>
            <a:pPr>
              <a:lnSpc>
                <a:spcPct val="200000"/>
              </a:lnSpc>
            </a:pPr>
            <a:r>
              <a:rPr lang="en-US" sz="6000" dirty="0" err="1">
                <a:solidFill>
                  <a:srgbClr val="3B3838"/>
                </a:solidFill>
                <a:latin typeface="Avenir Roman" panose="02000503020000020003" pitchFamily="2" charset="0"/>
              </a:rPr>
              <a:t>Cyberduck</a:t>
            </a:r>
            <a:endParaRPr lang="en-US" sz="6000" dirty="0">
              <a:solidFill>
                <a:srgbClr val="3B3838"/>
              </a:solidFill>
              <a:latin typeface="Avenir Roman" panose="02000503020000020003" pitchFamily="2" charset="0"/>
            </a:endParaRPr>
          </a:p>
        </p:txBody>
      </p:sp>
      <p:pic>
        <p:nvPicPr>
          <p:cNvPr id="4" name="Picture 3">
            <a:extLst>
              <a:ext uri="{FF2B5EF4-FFF2-40B4-BE49-F238E27FC236}">
                <a16:creationId xmlns:a16="http://schemas.microsoft.com/office/drawing/2014/main" id="{7553905F-70E6-1048-9E0C-ACC64EB2822C}"/>
              </a:ext>
            </a:extLst>
          </p:cNvPr>
          <p:cNvPicPr>
            <a:picLocks noChangeAspect="1"/>
          </p:cNvPicPr>
          <p:nvPr/>
        </p:nvPicPr>
        <p:blipFill>
          <a:blip r:embed="rId2"/>
          <a:stretch>
            <a:fillRect/>
          </a:stretch>
        </p:blipFill>
        <p:spPr>
          <a:xfrm>
            <a:off x="896040" y="1796067"/>
            <a:ext cx="3265865" cy="3265865"/>
          </a:xfrm>
          <a:prstGeom prst="rect">
            <a:avLst/>
          </a:prstGeom>
        </p:spPr>
      </p:pic>
    </p:spTree>
    <p:extLst>
      <p:ext uri="{BB962C8B-B14F-4D97-AF65-F5344CB8AC3E}">
        <p14:creationId xmlns:p14="http://schemas.microsoft.com/office/powerpoint/2010/main" val="677083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11</a:t>
            </a:fld>
            <a:endParaRPr lang="en-US" sz="1600" b="1" dirty="0">
              <a:solidFill>
                <a:schemeClr val="bg1"/>
              </a:solidFill>
              <a:latin typeface="Avenir Black" panose="02000503020000020003" pitchFamily="2" charset="0"/>
            </a:endParaRPr>
          </a:p>
        </p:txBody>
      </p:sp>
      <p:sp>
        <p:nvSpPr>
          <p:cNvPr id="9" name="TextBox 8">
            <a:extLst>
              <a:ext uri="{FF2B5EF4-FFF2-40B4-BE49-F238E27FC236}">
                <a16:creationId xmlns:a16="http://schemas.microsoft.com/office/drawing/2014/main" id="{AFC81C18-BD69-2C4E-B7F5-D89B4BBEEFA5}"/>
              </a:ext>
            </a:extLst>
          </p:cNvPr>
          <p:cNvSpPr txBox="1"/>
          <p:nvPr/>
        </p:nvSpPr>
        <p:spPr>
          <a:xfrm>
            <a:off x="5134191" y="2268760"/>
            <a:ext cx="4009809" cy="1703800"/>
          </a:xfrm>
          <a:prstGeom prst="rect">
            <a:avLst/>
          </a:prstGeom>
          <a:noFill/>
        </p:spPr>
        <p:txBody>
          <a:bodyPr wrap="square" rtlCol="0">
            <a:spAutoFit/>
          </a:bodyPr>
          <a:lstStyle/>
          <a:p>
            <a:pPr>
              <a:lnSpc>
                <a:spcPct val="200000"/>
              </a:lnSpc>
            </a:pPr>
            <a:r>
              <a:rPr lang="en-US" sz="6000" dirty="0">
                <a:solidFill>
                  <a:srgbClr val="3B3838"/>
                </a:solidFill>
                <a:latin typeface="Avenir Roman" panose="02000503020000020003" pitchFamily="2" charset="0"/>
              </a:rPr>
              <a:t>Atom</a:t>
            </a:r>
          </a:p>
        </p:txBody>
      </p:sp>
      <p:pic>
        <p:nvPicPr>
          <p:cNvPr id="3" name="Graphic 2">
            <a:extLst>
              <a:ext uri="{FF2B5EF4-FFF2-40B4-BE49-F238E27FC236}">
                <a16:creationId xmlns:a16="http://schemas.microsoft.com/office/drawing/2014/main" id="{7217B67E-4BAF-6046-9790-3667E0F071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67250" y="2003738"/>
            <a:ext cx="2438400" cy="2438400"/>
          </a:xfrm>
          <a:prstGeom prst="rect">
            <a:avLst/>
          </a:prstGeom>
        </p:spPr>
      </p:pic>
    </p:spTree>
    <p:extLst>
      <p:ext uri="{BB962C8B-B14F-4D97-AF65-F5344CB8AC3E}">
        <p14:creationId xmlns:p14="http://schemas.microsoft.com/office/powerpoint/2010/main" val="365147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12</a:t>
            </a:fld>
            <a:endParaRPr lang="en-US" sz="1600" b="1" dirty="0">
              <a:solidFill>
                <a:schemeClr val="bg1"/>
              </a:solidFill>
              <a:latin typeface="Avenir Black" panose="02000503020000020003" pitchFamily="2" charset="0"/>
            </a:endParaRPr>
          </a:p>
        </p:txBody>
      </p:sp>
      <p:grpSp>
        <p:nvGrpSpPr>
          <p:cNvPr id="4" name="Group 3">
            <a:extLst>
              <a:ext uri="{FF2B5EF4-FFF2-40B4-BE49-F238E27FC236}">
                <a16:creationId xmlns:a16="http://schemas.microsoft.com/office/drawing/2014/main" id="{A3A45EEB-42F7-8F42-AFAA-BAC403A1661C}"/>
              </a:ext>
            </a:extLst>
          </p:cNvPr>
          <p:cNvGrpSpPr/>
          <p:nvPr/>
        </p:nvGrpSpPr>
        <p:grpSpPr>
          <a:xfrm>
            <a:off x="4826780" y="1676441"/>
            <a:ext cx="3807011" cy="2811321"/>
            <a:chOff x="852514" y="3370478"/>
            <a:chExt cx="3807011" cy="2811321"/>
          </a:xfrm>
        </p:grpSpPr>
        <p:sp>
          <p:nvSpPr>
            <p:cNvPr id="9" name="TextBox 8">
              <a:extLst>
                <a:ext uri="{FF2B5EF4-FFF2-40B4-BE49-F238E27FC236}">
                  <a16:creationId xmlns:a16="http://schemas.microsoft.com/office/drawing/2014/main" id="{AFC81C18-BD69-2C4E-B7F5-D89B4BBEEFA5}"/>
                </a:ext>
              </a:extLst>
            </p:cNvPr>
            <p:cNvSpPr txBox="1"/>
            <p:nvPr/>
          </p:nvSpPr>
          <p:spPr>
            <a:xfrm>
              <a:off x="2856483" y="5168833"/>
              <a:ext cx="1803042" cy="736933"/>
            </a:xfrm>
            <a:prstGeom prst="rect">
              <a:avLst/>
            </a:prstGeom>
            <a:noFill/>
          </p:spPr>
          <p:txBody>
            <a:bodyPr wrap="square" rtlCol="0">
              <a:spAutoFit/>
            </a:bodyPr>
            <a:lstStyle/>
            <a:p>
              <a:pPr>
                <a:lnSpc>
                  <a:spcPct val="200000"/>
                </a:lnSpc>
              </a:pPr>
              <a:r>
                <a:rPr lang="en-US" sz="2400" dirty="0">
                  <a:solidFill>
                    <a:srgbClr val="3B3838"/>
                  </a:solidFill>
                  <a:latin typeface="Avenir Roman" panose="02000503020000020003" pitchFamily="2" charset="0"/>
                </a:rPr>
                <a:t>Atom</a:t>
              </a:r>
            </a:p>
          </p:txBody>
        </p:sp>
        <p:pic>
          <p:nvPicPr>
            <p:cNvPr id="3" name="Graphic 2">
              <a:extLst>
                <a:ext uri="{FF2B5EF4-FFF2-40B4-BE49-F238E27FC236}">
                  <a16:creationId xmlns:a16="http://schemas.microsoft.com/office/drawing/2014/main" id="{7217B67E-4BAF-6046-9790-3667E0F071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8552" y="5085353"/>
              <a:ext cx="1096446" cy="1096446"/>
            </a:xfrm>
            <a:prstGeom prst="rect">
              <a:avLst/>
            </a:prstGeom>
          </p:spPr>
        </p:pic>
        <p:sp>
          <p:nvSpPr>
            <p:cNvPr id="6" name="TextBox 5">
              <a:extLst>
                <a:ext uri="{FF2B5EF4-FFF2-40B4-BE49-F238E27FC236}">
                  <a16:creationId xmlns:a16="http://schemas.microsoft.com/office/drawing/2014/main" id="{CA5CD10B-1CCC-944C-82AB-0C4FE62079F4}"/>
                </a:ext>
              </a:extLst>
            </p:cNvPr>
            <p:cNvSpPr txBox="1"/>
            <p:nvPr/>
          </p:nvSpPr>
          <p:spPr>
            <a:xfrm>
              <a:off x="2856483" y="3640478"/>
              <a:ext cx="1803042" cy="736933"/>
            </a:xfrm>
            <a:prstGeom prst="rect">
              <a:avLst/>
            </a:prstGeom>
            <a:noFill/>
          </p:spPr>
          <p:txBody>
            <a:bodyPr wrap="square" rtlCol="0">
              <a:spAutoFit/>
            </a:bodyPr>
            <a:lstStyle/>
            <a:p>
              <a:pPr>
                <a:lnSpc>
                  <a:spcPct val="200000"/>
                </a:lnSpc>
              </a:pPr>
              <a:r>
                <a:rPr lang="en-US" sz="2400" dirty="0" err="1">
                  <a:solidFill>
                    <a:srgbClr val="3B3838"/>
                  </a:solidFill>
                  <a:latin typeface="Avenir Roman" panose="02000503020000020003" pitchFamily="2" charset="0"/>
                </a:rPr>
                <a:t>Cyberduck</a:t>
              </a:r>
              <a:endParaRPr lang="en-US" sz="2400" dirty="0">
                <a:solidFill>
                  <a:srgbClr val="3B3838"/>
                </a:solidFill>
                <a:latin typeface="Avenir Roman" panose="02000503020000020003" pitchFamily="2" charset="0"/>
              </a:endParaRPr>
            </a:p>
          </p:txBody>
        </p:sp>
        <p:pic>
          <p:nvPicPr>
            <p:cNvPr id="7" name="Picture 6">
              <a:extLst>
                <a:ext uri="{FF2B5EF4-FFF2-40B4-BE49-F238E27FC236}">
                  <a16:creationId xmlns:a16="http://schemas.microsoft.com/office/drawing/2014/main" id="{2DE21D56-7F6E-9543-91D4-B311E9EA2275}"/>
                </a:ext>
              </a:extLst>
            </p:cNvPr>
            <p:cNvPicPr>
              <a:picLocks noChangeAspect="1"/>
            </p:cNvPicPr>
            <p:nvPr/>
          </p:nvPicPr>
          <p:blipFill>
            <a:blip r:embed="rId4"/>
            <a:stretch>
              <a:fillRect/>
            </a:stretch>
          </p:blipFill>
          <p:spPr>
            <a:xfrm>
              <a:off x="852514" y="3370478"/>
              <a:ext cx="1468522" cy="1468522"/>
            </a:xfrm>
            <a:prstGeom prst="rect">
              <a:avLst/>
            </a:prstGeom>
          </p:spPr>
        </p:pic>
      </p:grpSp>
      <p:grpSp>
        <p:nvGrpSpPr>
          <p:cNvPr id="2" name="Group 1">
            <a:extLst>
              <a:ext uri="{FF2B5EF4-FFF2-40B4-BE49-F238E27FC236}">
                <a16:creationId xmlns:a16="http://schemas.microsoft.com/office/drawing/2014/main" id="{3197B4A3-EC13-AC41-9101-751D2D443B95}"/>
              </a:ext>
            </a:extLst>
          </p:cNvPr>
          <p:cNvGrpSpPr/>
          <p:nvPr/>
        </p:nvGrpSpPr>
        <p:grpSpPr>
          <a:xfrm>
            <a:off x="510209" y="1758261"/>
            <a:ext cx="3601958" cy="2773403"/>
            <a:chOff x="966785" y="350722"/>
            <a:chExt cx="3601958" cy="2773403"/>
          </a:xfrm>
        </p:grpSpPr>
        <p:sp>
          <p:nvSpPr>
            <p:cNvPr id="10" name="TextBox 9">
              <a:extLst>
                <a:ext uri="{FF2B5EF4-FFF2-40B4-BE49-F238E27FC236}">
                  <a16:creationId xmlns:a16="http://schemas.microsoft.com/office/drawing/2014/main" id="{495C8E3D-F82A-2E48-9E50-2F6C8F707BE5}"/>
                </a:ext>
              </a:extLst>
            </p:cNvPr>
            <p:cNvSpPr txBox="1"/>
            <p:nvPr/>
          </p:nvSpPr>
          <p:spPr>
            <a:xfrm>
              <a:off x="2856483" y="1995600"/>
              <a:ext cx="1712260" cy="736933"/>
            </a:xfrm>
            <a:prstGeom prst="rect">
              <a:avLst/>
            </a:prstGeom>
            <a:noFill/>
          </p:spPr>
          <p:txBody>
            <a:bodyPr wrap="square" rtlCol="0">
              <a:spAutoFit/>
            </a:bodyPr>
            <a:lstStyle/>
            <a:p>
              <a:pPr>
                <a:lnSpc>
                  <a:spcPct val="200000"/>
                </a:lnSpc>
              </a:pPr>
              <a:r>
                <a:rPr lang="en-US" sz="2400" dirty="0">
                  <a:solidFill>
                    <a:srgbClr val="3B3838"/>
                  </a:solidFill>
                  <a:latin typeface="Avenir Roman" panose="02000503020000020003" pitchFamily="2" charset="0"/>
                </a:rPr>
                <a:t>WinSCP</a:t>
              </a:r>
            </a:p>
          </p:txBody>
        </p:sp>
        <p:pic>
          <p:nvPicPr>
            <p:cNvPr id="11" name="Picture 10">
              <a:extLst>
                <a:ext uri="{FF2B5EF4-FFF2-40B4-BE49-F238E27FC236}">
                  <a16:creationId xmlns:a16="http://schemas.microsoft.com/office/drawing/2014/main" id="{C97A9D6A-B6E4-DB47-B4E7-C3944CF74114}"/>
                </a:ext>
              </a:extLst>
            </p:cNvPr>
            <p:cNvPicPr>
              <a:picLocks noChangeAspect="1"/>
            </p:cNvPicPr>
            <p:nvPr/>
          </p:nvPicPr>
          <p:blipFill rotWithShape="1">
            <a:blip r:embed="rId5"/>
            <a:srcRect l="32529" t="32681" r="35743" b="34387"/>
            <a:stretch/>
          </p:blipFill>
          <p:spPr>
            <a:xfrm>
              <a:off x="966785" y="1837056"/>
              <a:ext cx="1239981" cy="1287069"/>
            </a:xfrm>
            <a:prstGeom prst="rect">
              <a:avLst/>
            </a:prstGeom>
          </p:spPr>
        </p:pic>
        <p:sp>
          <p:nvSpPr>
            <p:cNvPr id="12" name="TextBox 11">
              <a:extLst>
                <a:ext uri="{FF2B5EF4-FFF2-40B4-BE49-F238E27FC236}">
                  <a16:creationId xmlns:a16="http://schemas.microsoft.com/office/drawing/2014/main" id="{94579D8A-089D-8D4F-86EB-EEC521D06357}"/>
                </a:ext>
              </a:extLst>
            </p:cNvPr>
            <p:cNvSpPr txBox="1"/>
            <p:nvPr/>
          </p:nvSpPr>
          <p:spPr>
            <a:xfrm>
              <a:off x="2856483" y="350722"/>
              <a:ext cx="1712260" cy="736933"/>
            </a:xfrm>
            <a:prstGeom prst="rect">
              <a:avLst/>
            </a:prstGeom>
            <a:noFill/>
          </p:spPr>
          <p:txBody>
            <a:bodyPr wrap="square" rtlCol="0">
              <a:spAutoFit/>
            </a:bodyPr>
            <a:lstStyle/>
            <a:p>
              <a:pPr>
                <a:lnSpc>
                  <a:spcPct val="200000"/>
                </a:lnSpc>
              </a:pPr>
              <a:r>
                <a:rPr lang="en-US" sz="2400" dirty="0" err="1">
                  <a:solidFill>
                    <a:srgbClr val="3B3838"/>
                  </a:solidFill>
                  <a:latin typeface="Avenir Roman" panose="02000503020000020003" pitchFamily="2" charset="0"/>
                </a:rPr>
                <a:t>PuTTy</a:t>
              </a:r>
              <a:endParaRPr lang="en-US" sz="2400" dirty="0">
                <a:solidFill>
                  <a:srgbClr val="3B3838"/>
                </a:solidFill>
                <a:latin typeface="Avenir Roman" panose="02000503020000020003" pitchFamily="2" charset="0"/>
              </a:endParaRPr>
            </a:p>
          </p:txBody>
        </p:sp>
        <p:pic>
          <p:nvPicPr>
            <p:cNvPr id="13" name="Picture 12">
              <a:extLst>
                <a:ext uri="{FF2B5EF4-FFF2-40B4-BE49-F238E27FC236}">
                  <a16:creationId xmlns:a16="http://schemas.microsoft.com/office/drawing/2014/main" id="{075FCE3C-330E-C446-9050-C8006B38B71F}"/>
                </a:ext>
              </a:extLst>
            </p:cNvPr>
            <p:cNvPicPr>
              <a:picLocks noChangeAspect="1"/>
            </p:cNvPicPr>
            <p:nvPr/>
          </p:nvPicPr>
          <p:blipFill>
            <a:blip r:embed="rId6"/>
            <a:stretch>
              <a:fillRect/>
            </a:stretch>
          </p:blipFill>
          <p:spPr>
            <a:xfrm>
              <a:off x="966785" y="350722"/>
              <a:ext cx="1239981" cy="1239981"/>
            </a:xfrm>
            <a:prstGeom prst="rect">
              <a:avLst/>
            </a:prstGeom>
          </p:spPr>
        </p:pic>
      </p:grpSp>
      <p:sp>
        <p:nvSpPr>
          <p:cNvPr id="14" name="TextBox 13">
            <a:extLst>
              <a:ext uri="{FF2B5EF4-FFF2-40B4-BE49-F238E27FC236}">
                <a16:creationId xmlns:a16="http://schemas.microsoft.com/office/drawing/2014/main" id="{EFFD02A1-5604-AE41-95E4-62EFABC112FE}"/>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Download</a:t>
            </a:r>
            <a:endParaRPr lang="en-US" sz="2800" b="1" dirty="0">
              <a:solidFill>
                <a:srgbClr val="4FCE20"/>
              </a:solidFill>
              <a:latin typeface="Avenir Black" panose="02000503020000020003" pitchFamily="2" charset="0"/>
            </a:endParaRPr>
          </a:p>
        </p:txBody>
      </p:sp>
    </p:spTree>
    <p:extLst>
      <p:ext uri="{BB962C8B-B14F-4D97-AF65-F5344CB8AC3E}">
        <p14:creationId xmlns:p14="http://schemas.microsoft.com/office/powerpoint/2010/main" val="2584139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13</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Servers</a:t>
            </a:r>
            <a:endParaRPr lang="en-US" sz="2800" b="1" dirty="0">
              <a:solidFill>
                <a:srgbClr val="4FCE20"/>
              </a:solidFill>
              <a:latin typeface="Avenir Black" panose="02000503020000020003" pitchFamily="2" charset="0"/>
            </a:endParaRPr>
          </a:p>
        </p:txBody>
      </p:sp>
      <p:pic>
        <p:nvPicPr>
          <p:cNvPr id="2" name="Picture 1">
            <a:extLst>
              <a:ext uri="{FF2B5EF4-FFF2-40B4-BE49-F238E27FC236}">
                <a16:creationId xmlns:a16="http://schemas.microsoft.com/office/drawing/2014/main" id="{38FA455D-AE2B-2C47-833F-7DB5E2C01C1C}"/>
              </a:ext>
            </a:extLst>
          </p:cNvPr>
          <p:cNvPicPr>
            <a:picLocks noChangeAspect="1"/>
          </p:cNvPicPr>
          <p:nvPr/>
        </p:nvPicPr>
        <p:blipFill>
          <a:blip r:embed="rId2"/>
          <a:stretch>
            <a:fillRect/>
          </a:stretch>
        </p:blipFill>
        <p:spPr>
          <a:xfrm>
            <a:off x="939209" y="2230683"/>
            <a:ext cx="7265582" cy="2396633"/>
          </a:xfrm>
          <a:prstGeom prst="rect">
            <a:avLst/>
          </a:prstGeom>
        </p:spPr>
      </p:pic>
    </p:spTree>
    <p:extLst>
      <p:ext uri="{BB962C8B-B14F-4D97-AF65-F5344CB8AC3E}">
        <p14:creationId xmlns:p14="http://schemas.microsoft.com/office/powerpoint/2010/main" val="1729086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14</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Benefits</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2567882"/>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Speed</a:t>
            </a:r>
          </a:p>
          <a:p>
            <a:pPr>
              <a:lnSpc>
                <a:spcPct val="200000"/>
              </a:lnSpc>
            </a:pPr>
            <a:r>
              <a:rPr lang="en-US" sz="2800" dirty="0">
                <a:solidFill>
                  <a:schemeClr val="bg2">
                    <a:lumMod val="25000"/>
                  </a:schemeClr>
                </a:solidFill>
                <a:latin typeface="Avenir Roman" panose="02000503020000020003" pitchFamily="2" charset="0"/>
              </a:rPr>
              <a:t>• </a:t>
            </a:r>
            <a:r>
              <a:rPr lang="en-US" sz="2800" dirty="0" err="1">
                <a:solidFill>
                  <a:srgbClr val="3B3838"/>
                </a:solidFill>
                <a:latin typeface="Avenir Roman" panose="02000503020000020003" pitchFamily="2" charset="0"/>
              </a:rPr>
              <a:t>Decent</a:t>
            </a:r>
            <a:r>
              <a:rPr lang="en-US" sz="2800" dirty="0" err="1">
                <a:solidFill>
                  <a:schemeClr val="bg2">
                    <a:lumMod val="25000"/>
                  </a:schemeClr>
                </a:solidFill>
                <a:latin typeface="Avenir Roman" panose="02000503020000020003" pitchFamily="2" charset="0"/>
              </a:rPr>
              <a:t>ralisation</a:t>
            </a:r>
            <a:endParaRPr lang="en-US" sz="2800" dirty="0">
              <a:solidFill>
                <a:schemeClr val="bg2">
                  <a:lumMod val="25000"/>
                </a:schemeClr>
              </a:solidFill>
              <a:latin typeface="Avenir Roman" panose="02000503020000020003" pitchFamily="2" charset="0"/>
            </a:endParaRPr>
          </a:p>
          <a:p>
            <a:pPr>
              <a:lnSpc>
                <a:spcPct val="200000"/>
              </a:lnSpc>
            </a:pPr>
            <a:r>
              <a:rPr lang="en-US" sz="2800" dirty="0">
                <a:solidFill>
                  <a:schemeClr val="bg2">
                    <a:lumMod val="25000"/>
                  </a:schemeClr>
                </a:solidFill>
                <a:latin typeface="Avenir Roman" panose="02000503020000020003" pitchFamily="2" charset="0"/>
              </a:rPr>
              <a:t>• Cost </a:t>
            </a:r>
          </a:p>
        </p:txBody>
      </p:sp>
    </p:spTree>
    <p:extLst>
      <p:ext uri="{BB962C8B-B14F-4D97-AF65-F5344CB8AC3E}">
        <p14:creationId xmlns:p14="http://schemas.microsoft.com/office/powerpoint/2010/main" val="4203297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15</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Basics</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4291431"/>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Username &amp; Password</a:t>
            </a:r>
          </a:p>
          <a:p>
            <a:pPr>
              <a:lnSpc>
                <a:spcPct val="200000"/>
              </a:lnSpc>
            </a:pPr>
            <a:r>
              <a:rPr lang="en-US" sz="2800" dirty="0">
                <a:solidFill>
                  <a:schemeClr val="bg2">
                    <a:lumMod val="25000"/>
                  </a:schemeClr>
                </a:solidFill>
                <a:latin typeface="Avenir Roman" panose="02000503020000020003" pitchFamily="2" charset="0"/>
              </a:rPr>
              <a:t>	- Inside course booklet</a:t>
            </a:r>
          </a:p>
          <a:p>
            <a:pPr>
              <a:lnSpc>
                <a:spcPct val="200000"/>
              </a:lnSpc>
            </a:pPr>
            <a:r>
              <a:rPr lang="en-US" sz="2800" dirty="0">
                <a:solidFill>
                  <a:schemeClr val="bg2">
                    <a:lumMod val="25000"/>
                  </a:schemeClr>
                </a:solidFill>
                <a:latin typeface="Avenir Roman" panose="02000503020000020003" pitchFamily="2" charset="0"/>
              </a:rPr>
              <a:t>• IP Address</a:t>
            </a:r>
          </a:p>
          <a:p>
            <a:pPr>
              <a:lnSpc>
                <a:spcPct val="200000"/>
              </a:lnSpc>
            </a:pPr>
            <a:r>
              <a:rPr lang="en-US" sz="2800" dirty="0">
                <a:solidFill>
                  <a:schemeClr val="bg2">
                    <a:lumMod val="25000"/>
                  </a:schemeClr>
                </a:solidFill>
                <a:latin typeface="Avenir Roman" panose="02000503020000020003" pitchFamily="2" charset="0"/>
              </a:rPr>
              <a:t>	- 4 dot separated integers</a:t>
            </a:r>
          </a:p>
          <a:p>
            <a:pPr>
              <a:lnSpc>
                <a:spcPct val="200000"/>
              </a:lnSpc>
            </a:pPr>
            <a:r>
              <a:rPr lang="en-US" sz="2800" dirty="0">
                <a:solidFill>
                  <a:schemeClr val="bg2">
                    <a:lumMod val="25000"/>
                  </a:schemeClr>
                </a:solidFill>
                <a:latin typeface="Avenir Roman" panose="02000503020000020003" pitchFamily="2" charset="0"/>
              </a:rPr>
              <a:t>	- e.g. 147.188.173.100</a:t>
            </a:r>
          </a:p>
        </p:txBody>
      </p:sp>
    </p:spTree>
    <p:extLst>
      <p:ext uri="{BB962C8B-B14F-4D97-AF65-F5344CB8AC3E}">
        <p14:creationId xmlns:p14="http://schemas.microsoft.com/office/powerpoint/2010/main" val="409710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16</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IP Addresses</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2567882"/>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Internet backend</a:t>
            </a:r>
          </a:p>
          <a:p>
            <a:pPr>
              <a:lnSpc>
                <a:spcPct val="200000"/>
              </a:lnSpc>
            </a:pPr>
            <a:r>
              <a:rPr lang="en-US" sz="2800" dirty="0">
                <a:solidFill>
                  <a:schemeClr val="bg2">
                    <a:lumMod val="25000"/>
                  </a:schemeClr>
                </a:solidFill>
                <a:latin typeface="Avenir Roman" panose="02000503020000020003" pitchFamily="2" charset="0"/>
              </a:rPr>
              <a:t>	- Google:</a:t>
            </a:r>
          </a:p>
          <a:p>
            <a:pPr>
              <a:lnSpc>
                <a:spcPct val="200000"/>
              </a:lnSpc>
            </a:pPr>
            <a:r>
              <a:rPr lang="en-US" sz="2800" dirty="0">
                <a:solidFill>
                  <a:schemeClr val="bg2">
                    <a:lumMod val="25000"/>
                  </a:schemeClr>
                </a:solidFill>
                <a:latin typeface="Avenir Roman" panose="02000503020000020003" pitchFamily="2" charset="0"/>
              </a:rPr>
              <a:t>		</a:t>
            </a:r>
            <a:r>
              <a:rPr lang="en-US" sz="2800" dirty="0">
                <a:solidFill>
                  <a:schemeClr val="bg2">
                    <a:lumMod val="25000"/>
                  </a:schemeClr>
                </a:solidFill>
                <a:latin typeface="Avenir Roman" panose="02000503020000020003" pitchFamily="2" charset="0"/>
                <a:hlinkClick r:id="rId2"/>
              </a:rPr>
              <a:t>www.google.com</a:t>
            </a:r>
            <a:r>
              <a:rPr lang="en-US" sz="2800" dirty="0">
                <a:solidFill>
                  <a:schemeClr val="bg2">
                    <a:lumMod val="25000"/>
                  </a:schemeClr>
                </a:solidFill>
                <a:latin typeface="Avenir Roman" panose="02000503020000020003" pitchFamily="2" charset="0"/>
              </a:rPr>
              <a:t> = 8.8.8.8</a:t>
            </a:r>
          </a:p>
        </p:txBody>
      </p:sp>
    </p:spTree>
    <p:extLst>
      <p:ext uri="{BB962C8B-B14F-4D97-AF65-F5344CB8AC3E}">
        <p14:creationId xmlns:p14="http://schemas.microsoft.com/office/powerpoint/2010/main" val="3306479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17</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Connecting</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5153206"/>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MacOS / Linux (Unix Systems):</a:t>
            </a:r>
          </a:p>
          <a:p>
            <a:pPr>
              <a:lnSpc>
                <a:spcPct val="200000"/>
              </a:lnSpc>
            </a:pPr>
            <a:r>
              <a:rPr lang="en-US" sz="2800" dirty="0">
                <a:solidFill>
                  <a:schemeClr val="bg2">
                    <a:lumMod val="25000"/>
                  </a:schemeClr>
                </a:solidFill>
                <a:latin typeface="Avenir Roman" panose="02000503020000020003" pitchFamily="2" charset="0"/>
              </a:rPr>
              <a:t>	- Terminal, </a:t>
            </a:r>
            <a:r>
              <a:rPr lang="en-US" sz="2800" dirty="0" err="1">
                <a:solidFill>
                  <a:schemeClr val="bg2">
                    <a:lumMod val="25000"/>
                  </a:schemeClr>
                </a:solidFill>
                <a:latin typeface="Avenir Roman" panose="02000503020000020003" pitchFamily="2" charset="0"/>
              </a:rPr>
              <a:t>ssh</a:t>
            </a:r>
            <a:r>
              <a:rPr lang="en-US" sz="2800" dirty="0">
                <a:solidFill>
                  <a:schemeClr val="bg2">
                    <a:lumMod val="25000"/>
                  </a:schemeClr>
                </a:solidFill>
                <a:latin typeface="Avenir Roman" panose="02000503020000020003" pitchFamily="2" charset="0"/>
              </a:rPr>
              <a:t>:</a:t>
            </a:r>
          </a:p>
          <a:p>
            <a:pPr>
              <a:lnSpc>
                <a:spcPct val="200000"/>
              </a:lnSpc>
            </a:pPr>
            <a:r>
              <a:rPr lang="en-US" sz="2800" dirty="0">
                <a:solidFill>
                  <a:schemeClr val="bg2">
                    <a:lumMod val="25000"/>
                  </a:schemeClr>
                </a:solidFill>
                <a:latin typeface="Avenir Roman" panose="02000503020000020003" pitchFamily="2" charset="0"/>
              </a:rPr>
              <a:t>		</a:t>
            </a:r>
            <a:r>
              <a:rPr lang="en-US" sz="2800" dirty="0" err="1">
                <a:solidFill>
                  <a:schemeClr val="bg2">
                    <a:lumMod val="25000"/>
                  </a:schemeClr>
                </a:solidFill>
                <a:latin typeface="Avenir Roman" panose="02000503020000020003" pitchFamily="2" charset="0"/>
              </a:rPr>
              <a:t>ssh</a:t>
            </a:r>
            <a:r>
              <a:rPr lang="en-US" sz="2800" dirty="0">
                <a:solidFill>
                  <a:schemeClr val="bg2">
                    <a:lumMod val="25000"/>
                  </a:schemeClr>
                </a:solidFill>
                <a:latin typeface="Avenir Roman" panose="02000503020000020003" pitchFamily="2" charset="0"/>
              </a:rPr>
              <a:t> </a:t>
            </a:r>
            <a:r>
              <a:rPr lang="en-US" sz="2800" dirty="0">
                <a:solidFill>
                  <a:schemeClr val="bg2">
                    <a:lumMod val="25000"/>
                  </a:schemeClr>
                </a:solidFill>
                <a:latin typeface="Avenir Roman" panose="02000503020000020003" pitchFamily="2" charset="0"/>
                <a:hlinkClick r:id="rId2"/>
              </a:rPr>
              <a:t>username@aamr2019.climb.ac.uk</a:t>
            </a:r>
            <a:endParaRPr lang="en-US" sz="2800" dirty="0">
              <a:solidFill>
                <a:schemeClr val="bg2">
                  <a:lumMod val="25000"/>
                </a:schemeClr>
              </a:solidFill>
              <a:latin typeface="Avenir Roman" panose="02000503020000020003" pitchFamily="2" charset="0"/>
            </a:endParaRPr>
          </a:p>
          <a:p>
            <a:pPr>
              <a:lnSpc>
                <a:spcPct val="200000"/>
              </a:lnSpc>
            </a:pPr>
            <a:r>
              <a:rPr lang="en-US" sz="2800" dirty="0">
                <a:solidFill>
                  <a:schemeClr val="bg2">
                    <a:lumMod val="25000"/>
                  </a:schemeClr>
                </a:solidFill>
                <a:latin typeface="Avenir Roman" panose="02000503020000020003" pitchFamily="2" charset="0"/>
              </a:rPr>
              <a:t>		</a:t>
            </a:r>
            <a:r>
              <a:rPr lang="en-US" sz="2800" dirty="0" err="1">
                <a:solidFill>
                  <a:schemeClr val="bg2">
                    <a:lumMod val="25000"/>
                  </a:schemeClr>
                </a:solidFill>
                <a:latin typeface="Avenir Roman" panose="02000503020000020003" pitchFamily="2" charset="0"/>
              </a:rPr>
              <a:t>ssh</a:t>
            </a:r>
            <a:r>
              <a:rPr lang="en-US" sz="2800" dirty="0">
                <a:solidFill>
                  <a:schemeClr val="bg2">
                    <a:lumMod val="25000"/>
                  </a:schemeClr>
                </a:solidFill>
                <a:latin typeface="Avenir Roman" panose="02000503020000020003" pitchFamily="2" charset="0"/>
              </a:rPr>
              <a:t> </a:t>
            </a:r>
            <a:r>
              <a:rPr lang="en-US" sz="2800" dirty="0">
                <a:solidFill>
                  <a:schemeClr val="bg2">
                    <a:lumMod val="25000"/>
                  </a:schemeClr>
                </a:solidFill>
                <a:latin typeface="Avenir Roman" panose="02000503020000020003" pitchFamily="2" charset="0"/>
                <a:hlinkClick r:id="rId3"/>
              </a:rPr>
              <a:t>username@147.188.173.251</a:t>
            </a:r>
            <a:r>
              <a:rPr lang="en-US" sz="2800" dirty="0">
                <a:solidFill>
                  <a:schemeClr val="bg2">
                    <a:lumMod val="25000"/>
                  </a:schemeClr>
                </a:solidFill>
                <a:latin typeface="Avenir Roman" panose="02000503020000020003" pitchFamily="2" charset="0"/>
              </a:rPr>
              <a:t> </a:t>
            </a:r>
          </a:p>
          <a:p>
            <a:pPr>
              <a:lnSpc>
                <a:spcPct val="200000"/>
              </a:lnSpc>
            </a:pPr>
            <a:r>
              <a:rPr lang="en-US" sz="2800" dirty="0">
                <a:solidFill>
                  <a:schemeClr val="bg2">
                    <a:lumMod val="25000"/>
                  </a:schemeClr>
                </a:solidFill>
                <a:latin typeface="Avenir Roman" panose="02000503020000020003" pitchFamily="2" charset="0"/>
              </a:rPr>
              <a:t>• 3 Password Attempts</a:t>
            </a:r>
          </a:p>
          <a:p>
            <a:pPr>
              <a:lnSpc>
                <a:spcPct val="200000"/>
              </a:lnSpc>
            </a:pPr>
            <a:r>
              <a:rPr lang="en-US" sz="2800" dirty="0">
                <a:solidFill>
                  <a:schemeClr val="bg2">
                    <a:lumMod val="25000"/>
                  </a:schemeClr>
                </a:solidFill>
                <a:latin typeface="Avenir Roman" panose="02000503020000020003" pitchFamily="2" charset="0"/>
              </a:rPr>
              <a:t>• Message on first connect</a:t>
            </a:r>
          </a:p>
        </p:txBody>
      </p:sp>
    </p:spTree>
    <p:extLst>
      <p:ext uri="{BB962C8B-B14F-4D97-AF65-F5344CB8AC3E}">
        <p14:creationId xmlns:p14="http://schemas.microsoft.com/office/powerpoint/2010/main" val="3982253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18</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Connecting</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2567882"/>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Windows:</a:t>
            </a:r>
          </a:p>
          <a:p>
            <a:pPr>
              <a:lnSpc>
                <a:spcPct val="200000"/>
              </a:lnSpc>
            </a:pPr>
            <a:r>
              <a:rPr lang="en-US" sz="2800" dirty="0">
                <a:solidFill>
                  <a:schemeClr val="bg2">
                    <a:lumMod val="25000"/>
                  </a:schemeClr>
                </a:solidFill>
                <a:latin typeface="Avenir Roman" panose="02000503020000020003" pitchFamily="2" charset="0"/>
              </a:rPr>
              <a:t>	- No native </a:t>
            </a:r>
            <a:r>
              <a:rPr lang="en-US" sz="2800" dirty="0" err="1">
                <a:solidFill>
                  <a:schemeClr val="bg2">
                    <a:lumMod val="25000"/>
                  </a:schemeClr>
                </a:solidFill>
                <a:latin typeface="Avenir Roman" panose="02000503020000020003" pitchFamily="2" charset="0"/>
              </a:rPr>
              <a:t>ssh</a:t>
            </a:r>
            <a:r>
              <a:rPr lang="en-US" sz="2800" dirty="0">
                <a:solidFill>
                  <a:schemeClr val="bg2">
                    <a:lumMod val="25000"/>
                  </a:schemeClr>
                </a:solidFill>
                <a:latin typeface="Avenir Roman" panose="02000503020000020003" pitchFamily="2" charset="0"/>
              </a:rPr>
              <a:t> protocol</a:t>
            </a:r>
          </a:p>
          <a:p>
            <a:pPr>
              <a:lnSpc>
                <a:spcPct val="200000"/>
              </a:lnSpc>
            </a:pPr>
            <a:r>
              <a:rPr lang="en-US" sz="2800" dirty="0">
                <a:solidFill>
                  <a:schemeClr val="bg2">
                    <a:lumMod val="25000"/>
                  </a:schemeClr>
                </a:solidFill>
                <a:latin typeface="Avenir Roman" panose="02000503020000020003" pitchFamily="2" charset="0"/>
              </a:rPr>
              <a:t>	- Third party app, PuTTY</a:t>
            </a:r>
          </a:p>
        </p:txBody>
      </p:sp>
      <p:pic>
        <p:nvPicPr>
          <p:cNvPr id="6" name="Picture 5">
            <a:extLst>
              <a:ext uri="{FF2B5EF4-FFF2-40B4-BE49-F238E27FC236}">
                <a16:creationId xmlns:a16="http://schemas.microsoft.com/office/drawing/2014/main" id="{AAE12F63-953A-BF40-AED3-B9BAECB045F8}"/>
              </a:ext>
            </a:extLst>
          </p:cNvPr>
          <p:cNvPicPr>
            <a:picLocks noChangeAspect="1"/>
          </p:cNvPicPr>
          <p:nvPr/>
        </p:nvPicPr>
        <p:blipFill>
          <a:blip r:embed="rId2"/>
          <a:stretch>
            <a:fillRect/>
          </a:stretch>
        </p:blipFill>
        <p:spPr>
          <a:xfrm>
            <a:off x="6486006" y="2526752"/>
            <a:ext cx="1239981" cy="1239981"/>
          </a:xfrm>
          <a:prstGeom prst="rect">
            <a:avLst/>
          </a:prstGeom>
        </p:spPr>
      </p:pic>
    </p:spTree>
    <p:extLst>
      <p:ext uri="{BB962C8B-B14F-4D97-AF65-F5344CB8AC3E}">
        <p14:creationId xmlns:p14="http://schemas.microsoft.com/office/powerpoint/2010/main" val="893503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1</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Welcome</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2621743"/>
          </a:xfrm>
          <a:prstGeom prst="rect">
            <a:avLst/>
          </a:prstGeom>
          <a:noFill/>
        </p:spPr>
        <p:txBody>
          <a:bodyPr wrap="square" rtlCol="0">
            <a:spAutoFit/>
          </a:bodyPr>
          <a:lstStyle/>
          <a:p>
            <a:pPr>
              <a:lnSpc>
                <a:spcPct val="150000"/>
              </a:lnSpc>
            </a:pPr>
            <a:r>
              <a:rPr lang="en-US" sz="2800" dirty="0">
                <a:solidFill>
                  <a:schemeClr val="bg2">
                    <a:lumMod val="25000"/>
                  </a:schemeClr>
                </a:solidFill>
                <a:latin typeface="Avenir Roman" panose="02000503020000020003" pitchFamily="2" charset="0"/>
              </a:rPr>
              <a:t>Instructors:</a:t>
            </a:r>
          </a:p>
          <a:p>
            <a:pPr>
              <a:lnSpc>
                <a:spcPct val="150000"/>
              </a:lnSpc>
            </a:pPr>
            <a:r>
              <a:rPr lang="en-US" sz="2800" dirty="0">
                <a:solidFill>
                  <a:schemeClr val="bg2">
                    <a:lumMod val="25000"/>
                  </a:schemeClr>
                </a:solidFill>
                <a:latin typeface="Avenir Roman" panose="02000503020000020003" pitchFamily="2" charset="0"/>
              </a:rPr>
              <a:t>	• Emma L. Doughty (@</a:t>
            </a:r>
            <a:r>
              <a:rPr lang="en-US" sz="2800" dirty="0" err="1">
                <a:solidFill>
                  <a:schemeClr val="bg2">
                    <a:lumMod val="25000"/>
                  </a:schemeClr>
                </a:solidFill>
                <a:latin typeface="Avenir Roman" panose="02000503020000020003" pitchFamily="2" charset="0"/>
              </a:rPr>
              <a:t>Emma_L_Doughty</a:t>
            </a:r>
            <a:r>
              <a:rPr lang="en-US" sz="2800" dirty="0">
                <a:solidFill>
                  <a:schemeClr val="bg2">
                    <a:lumMod val="25000"/>
                  </a:schemeClr>
                </a:solidFill>
                <a:latin typeface="Avenir Roman" panose="02000503020000020003" pitchFamily="2" charset="0"/>
              </a:rPr>
              <a:t>)</a:t>
            </a:r>
          </a:p>
          <a:p>
            <a:pPr>
              <a:lnSpc>
                <a:spcPct val="150000"/>
              </a:lnSpc>
            </a:pPr>
            <a:r>
              <a:rPr lang="en-US" sz="2800" dirty="0">
                <a:solidFill>
                  <a:schemeClr val="bg2">
                    <a:lumMod val="25000"/>
                  </a:schemeClr>
                </a:solidFill>
                <a:latin typeface="Avenir Roman" panose="02000503020000020003" pitchFamily="2" charset="0"/>
              </a:rPr>
              <a:t>	• Steven J. Dunn (@</a:t>
            </a:r>
            <a:r>
              <a:rPr lang="en-US" sz="2800" dirty="0" err="1">
                <a:solidFill>
                  <a:schemeClr val="bg2">
                    <a:lumMod val="25000"/>
                  </a:schemeClr>
                </a:solidFill>
                <a:latin typeface="Avenir Roman" panose="02000503020000020003" pitchFamily="2" charset="0"/>
              </a:rPr>
              <a:t>StevenJDunn</a:t>
            </a:r>
            <a:r>
              <a:rPr lang="en-US" sz="2800" dirty="0">
                <a:solidFill>
                  <a:schemeClr val="bg2">
                    <a:lumMod val="25000"/>
                  </a:schemeClr>
                </a:solidFill>
                <a:latin typeface="Avenir Roman" panose="02000503020000020003" pitchFamily="2" charset="0"/>
              </a:rPr>
              <a:t>)</a:t>
            </a:r>
          </a:p>
          <a:p>
            <a:pPr>
              <a:lnSpc>
                <a:spcPct val="150000"/>
              </a:lnSpc>
            </a:pPr>
            <a:r>
              <a:rPr lang="en-US" sz="2800" dirty="0">
                <a:solidFill>
                  <a:schemeClr val="bg2">
                    <a:lumMod val="25000"/>
                  </a:schemeClr>
                </a:solidFill>
                <a:latin typeface="Avenir Roman" panose="02000503020000020003" pitchFamily="2" charset="0"/>
              </a:rPr>
              <a:t>	• Alan McNally (@alanmcn1)</a:t>
            </a:r>
          </a:p>
        </p:txBody>
      </p:sp>
    </p:spTree>
    <p:extLst>
      <p:ext uri="{BB962C8B-B14F-4D97-AF65-F5344CB8AC3E}">
        <p14:creationId xmlns:p14="http://schemas.microsoft.com/office/powerpoint/2010/main" val="3807809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19</a:t>
            </a:fld>
            <a:endParaRPr lang="en-US" sz="1600" b="1" dirty="0">
              <a:solidFill>
                <a:schemeClr val="bg1"/>
              </a:solidFill>
              <a:latin typeface="Avenir Black" panose="02000503020000020003" pitchFamily="2" charset="0"/>
            </a:endParaRPr>
          </a:p>
        </p:txBody>
      </p:sp>
      <p:pic>
        <p:nvPicPr>
          <p:cNvPr id="3" name="Picture 2">
            <a:extLst>
              <a:ext uri="{FF2B5EF4-FFF2-40B4-BE49-F238E27FC236}">
                <a16:creationId xmlns:a16="http://schemas.microsoft.com/office/drawing/2014/main" id="{D1288055-0F4E-AB43-A7BE-B738D299A99E}"/>
              </a:ext>
            </a:extLst>
          </p:cNvPr>
          <p:cNvPicPr>
            <a:picLocks noChangeAspect="1"/>
          </p:cNvPicPr>
          <p:nvPr/>
        </p:nvPicPr>
        <p:blipFill rotWithShape="1">
          <a:blip r:embed="rId2"/>
          <a:srcRect r="2356" b="1254"/>
          <a:stretch/>
        </p:blipFill>
        <p:spPr>
          <a:xfrm>
            <a:off x="2470064" y="1214855"/>
            <a:ext cx="4203872" cy="4151012"/>
          </a:xfrm>
          <a:prstGeom prst="rect">
            <a:avLst/>
          </a:prstGeom>
        </p:spPr>
      </p:pic>
    </p:spTree>
    <p:extLst>
      <p:ext uri="{BB962C8B-B14F-4D97-AF65-F5344CB8AC3E}">
        <p14:creationId xmlns:p14="http://schemas.microsoft.com/office/powerpoint/2010/main" val="1721633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20</a:t>
            </a:fld>
            <a:endParaRPr lang="en-US" sz="1600" b="1" dirty="0">
              <a:solidFill>
                <a:schemeClr val="bg1"/>
              </a:solidFill>
              <a:latin typeface="Avenir Black" panose="02000503020000020003" pitchFamily="2" charset="0"/>
            </a:endParaRPr>
          </a:p>
        </p:txBody>
      </p:sp>
      <p:sp>
        <p:nvSpPr>
          <p:cNvPr id="2" name="Rectangle 1">
            <a:extLst>
              <a:ext uri="{FF2B5EF4-FFF2-40B4-BE49-F238E27FC236}">
                <a16:creationId xmlns:a16="http://schemas.microsoft.com/office/drawing/2014/main" id="{9A73426C-1A6D-3543-BAA6-82C3E0E9E594}"/>
              </a:ext>
            </a:extLst>
          </p:cNvPr>
          <p:cNvSpPr/>
          <p:nvPr/>
        </p:nvSpPr>
        <p:spPr>
          <a:xfrm>
            <a:off x="641853" y="2579936"/>
            <a:ext cx="7666842" cy="1059201"/>
          </a:xfrm>
          <a:prstGeom prst="rect">
            <a:avLst/>
          </a:prstGeom>
        </p:spPr>
        <p:txBody>
          <a:bodyPr wrap="none">
            <a:spAutoFit/>
          </a:bodyPr>
          <a:lstStyle/>
          <a:p>
            <a:pPr>
              <a:lnSpc>
                <a:spcPct val="200000"/>
              </a:lnSpc>
            </a:pPr>
            <a:r>
              <a:rPr lang="en-US" sz="3600" dirty="0" err="1">
                <a:solidFill>
                  <a:schemeClr val="bg2">
                    <a:lumMod val="25000"/>
                  </a:schemeClr>
                </a:solidFill>
                <a:latin typeface="Avenir Roman" panose="02000503020000020003" pitchFamily="2" charset="0"/>
              </a:rPr>
              <a:t>ssh</a:t>
            </a:r>
            <a:r>
              <a:rPr lang="en-US" sz="3600" dirty="0">
                <a:solidFill>
                  <a:schemeClr val="bg2">
                    <a:lumMod val="25000"/>
                  </a:schemeClr>
                </a:solidFill>
                <a:latin typeface="Avenir Roman" panose="02000503020000020003" pitchFamily="2" charset="0"/>
              </a:rPr>
              <a:t> </a:t>
            </a:r>
            <a:r>
              <a:rPr lang="en-US" sz="3600" dirty="0" err="1">
                <a:solidFill>
                  <a:schemeClr val="bg2">
                    <a:lumMod val="25000"/>
                  </a:schemeClr>
                </a:solidFill>
                <a:latin typeface="Avenir Roman" panose="02000503020000020003" pitchFamily="2" charset="0"/>
              </a:rPr>
              <a:t>username@ip.address.goes.here</a:t>
            </a:r>
            <a:endParaRPr lang="en-US" sz="3600" dirty="0">
              <a:solidFill>
                <a:schemeClr val="bg2">
                  <a:lumMod val="25000"/>
                </a:schemeClr>
              </a:solidFill>
              <a:latin typeface="Avenir Roman" panose="02000503020000020003" pitchFamily="2" charset="0"/>
            </a:endParaRPr>
          </a:p>
        </p:txBody>
      </p:sp>
    </p:spTree>
    <p:extLst>
      <p:ext uri="{BB962C8B-B14F-4D97-AF65-F5344CB8AC3E}">
        <p14:creationId xmlns:p14="http://schemas.microsoft.com/office/powerpoint/2010/main" val="3062426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21</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Screen</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2567882"/>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You will lose work on disconnect</a:t>
            </a:r>
          </a:p>
          <a:p>
            <a:pPr>
              <a:lnSpc>
                <a:spcPct val="200000"/>
              </a:lnSpc>
            </a:pPr>
            <a:r>
              <a:rPr lang="en-US" sz="2800" dirty="0">
                <a:solidFill>
                  <a:schemeClr val="bg2">
                    <a:lumMod val="25000"/>
                  </a:schemeClr>
                </a:solidFill>
                <a:latin typeface="Avenir Roman" panose="02000503020000020003" pitchFamily="2" charset="0"/>
              </a:rPr>
              <a:t>• Screen saves your </a:t>
            </a:r>
            <a:r>
              <a:rPr lang="en-US" sz="2800" dirty="0" err="1">
                <a:solidFill>
                  <a:schemeClr val="bg2">
                    <a:lumMod val="25000"/>
                  </a:schemeClr>
                </a:solidFill>
                <a:latin typeface="Avenir Roman" panose="02000503020000020003" pitchFamily="2" charset="0"/>
              </a:rPr>
              <a:t>arse</a:t>
            </a:r>
            <a:endParaRPr lang="en-US" sz="2800" dirty="0">
              <a:solidFill>
                <a:schemeClr val="bg2">
                  <a:lumMod val="25000"/>
                </a:schemeClr>
              </a:solidFill>
              <a:latin typeface="Avenir Roman" panose="02000503020000020003" pitchFamily="2" charset="0"/>
            </a:endParaRPr>
          </a:p>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	screen –S name	 </a:t>
            </a:r>
          </a:p>
        </p:txBody>
      </p:sp>
    </p:spTree>
    <p:extLst>
      <p:ext uri="{BB962C8B-B14F-4D97-AF65-F5344CB8AC3E}">
        <p14:creationId xmlns:p14="http://schemas.microsoft.com/office/powerpoint/2010/main" val="4199140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22</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Screen</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3416320"/>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Book" panose="02000503020000020003" pitchFamily="2" charset="0"/>
              </a:rPr>
              <a:t>• Ctrl + A – Ready for command</a:t>
            </a:r>
          </a:p>
          <a:p>
            <a:pPr>
              <a:lnSpc>
                <a:spcPct val="200000"/>
              </a:lnSpc>
            </a:pPr>
            <a:r>
              <a:rPr lang="en-US" sz="2800" dirty="0">
                <a:solidFill>
                  <a:schemeClr val="bg2">
                    <a:lumMod val="25000"/>
                  </a:schemeClr>
                </a:solidFill>
                <a:latin typeface="Avenir Book" panose="02000503020000020003" pitchFamily="2" charset="0"/>
                <a:cs typeface="Consolas" panose="020B0609020204030204" pitchFamily="49" charset="0"/>
              </a:rPr>
              <a:t>-   C : Create new screen window	</a:t>
            </a:r>
          </a:p>
          <a:p>
            <a:pPr marL="457200" indent="-457200">
              <a:lnSpc>
                <a:spcPct val="200000"/>
              </a:lnSpc>
              <a:buFontTx/>
              <a:buChar char="-"/>
            </a:pPr>
            <a:r>
              <a:rPr lang="en-US" sz="2800" dirty="0">
                <a:solidFill>
                  <a:schemeClr val="bg2">
                    <a:lumMod val="25000"/>
                  </a:schemeClr>
                </a:solidFill>
                <a:latin typeface="Avenir Book" panose="02000503020000020003" pitchFamily="2" charset="0"/>
                <a:cs typeface="Consolas" panose="020B0609020204030204" pitchFamily="49" charset="0"/>
              </a:rPr>
              <a:t>N or P : Next or Previous window</a:t>
            </a:r>
          </a:p>
          <a:p>
            <a:pPr marL="457200" indent="-457200">
              <a:lnSpc>
                <a:spcPct val="200000"/>
              </a:lnSpc>
              <a:buFontTx/>
              <a:buChar char="-"/>
            </a:pPr>
            <a:r>
              <a:rPr lang="en-US" sz="2800" dirty="0">
                <a:solidFill>
                  <a:schemeClr val="bg2">
                    <a:lumMod val="25000"/>
                  </a:schemeClr>
                </a:solidFill>
                <a:latin typeface="Avenir Book" panose="02000503020000020003" pitchFamily="2" charset="0"/>
                <a:cs typeface="Consolas" panose="020B0609020204030204" pitchFamily="49" charset="0"/>
              </a:rPr>
              <a:t>D : Detach   </a:t>
            </a:r>
          </a:p>
        </p:txBody>
      </p:sp>
    </p:spTree>
    <p:extLst>
      <p:ext uri="{BB962C8B-B14F-4D97-AF65-F5344CB8AC3E}">
        <p14:creationId xmlns:p14="http://schemas.microsoft.com/office/powerpoint/2010/main" val="1408963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23</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Screen</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3416320"/>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echo $STY</a:t>
            </a:r>
          </a:p>
          <a:p>
            <a:pPr>
              <a:lnSpc>
                <a:spcPct val="200000"/>
              </a:lnSpc>
            </a:pPr>
            <a:r>
              <a:rPr lang="en-US" sz="2800" dirty="0">
                <a:solidFill>
                  <a:schemeClr val="bg2">
                    <a:lumMod val="25000"/>
                  </a:schemeClr>
                </a:solidFill>
                <a:latin typeface="Avenir Roman" panose="02000503020000020003" pitchFamily="2" charset="0"/>
                <a:cs typeface="Consolas" panose="020B0609020204030204" pitchFamily="49" charset="0"/>
              </a:rPr>
              <a:t>• screen –ls</a:t>
            </a:r>
          </a:p>
          <a:p>
            <a:pPr>
              <a:lnSpc>
                <a:spcPct val="200000"/>
              </a:lnSpc>
            </a:pPr>
            <a:r>
              <a:rPr lang="en-US" sz="2800" dirty="0">
                <a:solidFill>
                  <a:schemeClr val="bg2">
                    <a:lumMod val="25000"/>
                  </a:schemeClr>
                </a:solidFill>
                <a:latin typeface="Avenir Roman" panose="02000503020000020003" pitchFamily="2" charset="0"/>
                <a:cs typeface="Consolas" panose="020B0609020204030204" pitchFamily="49" charset="0"/>
              </a:rPr>
              <a:t>• screen –r name/number</a:t>
            </a:r>
          </a:p>
          <a:p>
            <a:pPr>
              <a:lnSpc>
                <a:spcPct val="200000"/>
              </a:lnSpc>
            </a:pPr>
            <a:r>
              <a:rPr lang="en-US" sz="2800" dirty="0">
                <a:solidFill>
                  <a:schemeClr val="bg2">
                    <a:lumMod val="25000"/>
                  </a:schemeClr>
                </a:solidFill>
                <a:latin typeface="Avenir Roman" panose="02000503020000020003" pitchFamily="2" charset="0"/>
                <a:cs typeface="Consolas" panose="020B0609020204030204" pitchFamily="49" charset="0"/>
              </a:rPr>
              <a:t>• screen –</a:t>
            </a:r>
            <a:r>
              <a:rPr lang="en-US" sz="2800" dirty="0" err="1">
                <a:solidFill>
                  <a:schemeClr val="bg2">
                    <a:lumMod val="25000"/>
                  </a:schemeClr>
                </a:solidFill>
                <a:latin typeface="Avenir Roman" panose="02000503020000020003" pitchFamily="2" charset="0"/>
                <a:cs typeface="Consolas" panose="020B0609020204030204" pitchFamily="49" charset="0"/>
              </a:rPr>
              <a:t>dr</a:t>
            </a:r>
            <a:r>
              <a:rPr lang="en-US" sz="2800" dirty="0">
                <a:solidFill>
                  <a:schemeClr val="bg2">
                    <a:lumMod val="25000"/>
                  </a:schemeClr>
                </a:solidFill>
                <a:latin typeface="Avenir Roman" panose="02000503020000020003" pitchFamily="2" charset="0"/>
                <a:cs typeface="Consolas" panose="020B0609020204030204" pitchFamily="49" charset="0"/>
              </a:rPr>
              <a:t> name/number</a:t>
            </a:r>
            <a:endParaRPr lang="en-US" sz="2800" dirty="0">
              <a:solidFill>
                <a:schemeClr val="bg2">
                  <a:lumMod val="2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04052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24</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Terminal Basics</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4291431"/>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No more GUI </a:t>
            </a:r>
          </a:p>
          <a:p>
            <a:pPr>
              <a:lnSpc>
                <a:spcPct val="200000"/>
              </a:lnSpc>
            </a:pPr>
            <a:r>
              <a:rPr lang="en-US" sz="2800" dirty="0">
                <a:solidFill>
                  <a:schemeClr val="bg2">
                    <a:lumMod val="25000"/>
                  </a:schemeClr>
                </a:solidFill>
                <a:latin typeface="Avenir Roman" panose="02000503020000020003" pitchFamily="2" charset="0"/>
              </a:rPr>
              <a:t>• Need some basic tasks to get around</a:t>
            </a:r>
          </a:p>
          <a:p>
            <a:pPr>
              <a:lnSpc>
                <a:spcPct val="200000"/>
              </a:lnSpc>
            </a:pPr>
            <a:r>
              <a:rPr lang="en-US" sz="2800" dirty="0">
                <a:solidFill>
                  <a:schemeClr val="bg2">
                    <a:lumMod val="25000"/>
                  </a:schemeClr>
                </a:solidFill>
                <a:latin typeface="Avenir Roman" panose="02000503020000020003" pitchFamily="2" charset="0"/>
              </a:rPr>
              <a:t>	- Moving between directories</a:t>
            </a:r>
          </a:p>
          <a:p>
            <a:pPr>
              <a:lnSpc>
                <a:spcPct val="200000"/>
              </a:lnSpc>
            </a:pPr>
            <a:r>
              <a:rPr lang="en-US" sz="2800" dirty="0">
                <a:solidFill>
                  <a:schemeClr val="bg2">
                    <a:lumMod val="25000"/>
                  </a:schemeClr>
                </a:solidFill>
                <a:latin typeface="Avenir Roman" panose="02000503020000020003" pitchFamily="2" charset="0"/>
              </a:rPr>
              <a:t>	- Moving/Copying/Renaming/Deleting files</a:t>
            </a:r>
          </a:p>
          <a:p>
            <a:pPr>
              <a:lnSpc>
                <a:spcPct val="200000"/>
              </a:lnSpc>
            </a:pPr>
            <a:r>
              <a:rPr lang="en-US" sz="2800" dirty="0">
                <a:solidFill>
                  <a:schemeClr val="bg2">
                    <a:lumMod val="25000"/>
                  </a:schemeClr>
                </a:solidFill>
                <a:latin typeface="Avenir Roman" panose="02000503020000020003" pitchFamily="2" charset="0"/>
              </a:rPr>
              <a:t>	 </a:t>
            </a:r>
          </a:p>
        </p:txBody>
      </p:sp>
    </p:spTree>
    <p:extLst>
      <p:ext uri="{BB962C8B-B14F-4D97-AF65-F5344CB8AC3E}">
        <p14:creationId xmlns:p14="http://schemas.microsoft.com/office/powerpoint/2010/main" val="3497364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25</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Commands</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2567882"/>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Programs or functions that do </a:t>
            </a:r>
            <a:r>
              <a:rPr lang="en-US" sz="2800" i="1" dirty="0">
                <a:solidFill>
                  <a:schemeClr val="bg2">
                    <a:lumMod val="25000"/>
                  </a:schemeClr>
                </a:solidFill>
                <a:latin typeface="Avenir Roman" panose="02000503020000020003" pitchFamily="2" charset="0"/>
              </a:rPr>
              <a:t>something.</a:t>
            </a:r>
            <a:endParaRPr lang="en-US" sz="2800" dirty="0">
              <a:solidFill>
                <a:schemeClr val="bg2">
                  <a:lumMod val="25000"/>
                </a:schemeClr>
              </a:solidFill>
              <a:latin typeface="Avenir Roman" panose="02000503020000020003" pitchFamily="2" charset="0"/>
            </a:endParaRPr>
          </a:p>
          <a:p>
            <a:pPr>
              <a:lnSpc>
                <a:spcPct val="200000"/>
              </a:lnSpc>
            </a:pPr>
            <a:r>
              <a:rPr lang="en-US" sz="2800" dirty="0">
                <a:solidFill>
                  <a:schemeClr val="bg2">
                    <a:lumMod val="25000"/>
                  </a:schemeClr>
                </a:solidFill>
                <a:latin typeface="Avenir Roman" panose="02000503020000020003" pitchFamily="2" charset="0"/>
              </a:rPr>
              <a:t>• Running a command = invoking</a:t>
            </a:r>
          </a:p>
          <a:p>
            <a:pPr>
              <a:lnSpc>
                <a:spcPct val="200000"/>
              </a:lnSpc>
            </a:pPr>
            <a:r>
              <a:rPr lang="en-US" sz="2800" dirty="0">
                <a:solidFill>
                  <a:schemeClr val="bg2">
                    <a:lumMod val="25000"/>
                  </a:schemeClr>
                </a:solidFill>
                <a:latin typeface="Avenir Roman" panose="02000503020000020003" pitchFamily="2" charset="0"/>
              </a:rPr>
              <a:t>• For info, invoke a command	 </a:t>
            </a:r>
          </a:p>
        </p:txBody>
      </p:sp>
    </p:spTree>
    <p:extLst>
      <p:ext uri="{BB962C8B-B14F-4D97-AF65-F5344CB8AC3E}">
        <p14:creationId xmlns:p14="http://schemas.microsoft.com/office/powerpoint/2010/main" val="236949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26</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Paths</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5153206"/>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Address / Location</a:t>
            </a:r>
          </a:p>
          <a:p>
            <a:pPr>
              <a:lnSpc>
                <a:spcPct val="200000"/>
              </a:lnSpc>
            </a:pPr>
            <a:r>
              <a:rPr lang="en-US" sz="2800" dirty="0">
                <a:solidFill>
                  <a:schemeClr val="bg2">
                    <a:lumMod val="25000"/>
                  </a:schemeClr>
                </a:solidFill>
                <a:latin typeface="Avenir Roman" panose="02000503020000020003" pitchFamily="2" charset="0"/>
              </a:rPr>
              <a:t>• Current working directory</a:t>
            </a:r>
          </a:p>
          <a:p>
            <a:pPr>
              <a:lnSpc>
                <a:spcPct val="200000"/>
              </a:lnSpc>
            </a:pPr>
            <a:r>
              <a:rPr lang="en-US" sz="2800" dirty="0">
                <a:solidFill>
                  <a:schemeClr val="bg2">
                    <a:lumMod val="25000"/>
                  </a:schemeClr>
                </a:solidFill>
                <a:latin typeface="Avenir Roman" panose="02000503020000020003" pitchFamily="2" charset="0"/>
              </a:rPr>
              <a:t>• Changing directory</a:t>
            </a:r>
          </a:p>
          <a:p>
            <a:pPr>
              <a:lnSpc>
                <a:spcPct val="200000"/>
              </a:lnSpc>
            </a:pPr>
            <a:r>
              <a:rPr lang="en-US" sz="2800" dirty="0">
                <a:solidFill>
                  <a:schemeClr val="bg2">
                    <a:lumMod val="25000"/>
                  </a:schemeClr>
                </a:solidFill>
                <a:latin typeface="Avenir Roman" panose="02000503020000020003" pitchFamily="2" charset="0"/>
              </a:rPr>
              <a:t>• Absolute paths</a:t>
            </a:r>
          </a:p>
          <a:p>
            <a:pPr>
              <a:lnSpc>
                <a:spcPct val="200000"/>
              </a:lnSpc>
            </a:pPr>
            <a:r>
              <a:rPr lang="en-US" sz="2800" dirty="0">
                <a:solidFill>
                  <a:schemeClr val="bg2">
                    <a:lumMod val="25000"/>
                  </a:schemeClr>
                </a:solidFill>
                <a:latin typeface="Avenir Roman" panose="02000503020000020003" pitchFamily="2" charset="0"/>
              </a:rPr>
              <a:t>• Relative paths</a:t>
            </a:r>
          </a:p>
          <a:p>
            <a:pPr>
              <a:lnSpc>
                <a:spcPct val="200000"/>
              </a:lnSpc>
            </a:pPr>
            <a:r>
              <a:rPr lang="en-US" sz="2800" dirty="0">
                <a:solidFill>
                  <a:schemeClr val="bg2">
                    <a:lumMod val="25000"/>
                  </a:schemeClr>
                </a:solidFill>
                <a:latin typeface="Avenir Roman" panose="02000503020000020003" pitchFamily="2" charset="0"/>
              </a:rPr>
              <a:t>	 </a:t>
            </a:r>
          </a:p>
        </p:txBody>
      </p:sp>
    </p:spTree>
    <p:extLst>
      <p:ext uri="{BB962C8B-B14F-4D97-AF65-F5344CB8AC3E}">
        <p14:creationId xmlns:p14="http://schemas.microsoft.com/office/powerpoint/2010/main" val="992998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27</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Paths</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4291431"/>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To </a:t>
            </a:r>
            <a:r>
              <a:rPr lang="en-US" sz="2800" b="1" dirty="0">
                <a:solidFill>
                  <a:schemeClr val="bg2">
                    <a:lumMod val="25000"/>
                  </a:schemeClr>
                </a:solidFill>
                <a:latin typeface="Avenir Roman" panose="02000503020000020003" pitchFamily="2" charset="0"/>
              </a:rPr>
              <a:t>c</a:t>
            </a:r>
            <a:r>
              <a:rPr lang="en-US" sz="2800" dirty="0">
                <a:solidFill>
                  <a:schemeClr val="bg2">
                    <a:lumMod val="25000"/>
                  </a:schemeClr>
                </a:solidFill>
                <a:latin typeface="Avenir Roman" panose="02000503020000020003" pitchFamily="2" charset="0"/>
              </a:rPr>
              <a:t>hange your </a:t>
            </a:r>
            <a:r>
              <a:rPr lang="en-US" sz="2800" b="1" dirty="0">
                <a:solidFill>
                  <a:schemeClr val="bg2">
                    <a:lumMod val="25000"/>
                  </a:schemeClr>
                </a:solidFill>
                <a:latin typeface="Avenir Roman" panose="02000503020000020003" pitchFamily="2" charset="0"/>
              </a:rPr>
              <a:t>d</a:t>
            </a:r>
            <a:r>
              <a:rPr lang="en-US" sz="2800" dirty="0">
                <a:solidFill>
                  <a:schemeClr val="bg2">
                    <a:lumMod val="25000"/>
                  </a:schemeClr>
                </a:solidFill>
                <a:latin typeface="Avenir Roman" panose="02000503020000020003" pitchFamily="2" charset="0"/>
              </a:rPr>
              <a:t>irectory</a:t>
            </a:r>
          </a:p>
          <a:p>
            <a:pPr>
              <a:lnSpc>
                <a:spcPct val="200000"/>
              </a:lnSpc>
            </a:pPr>
            <a:r>
              <a:rPr lang="en-US" sz="2800" dirty="0">
                <a:solidFill>
                  <a:schemeClr val="bg2">
                    <a:lumMod val="25000"/>
                  </a:schemeClr>
                </a:solidFill>
                <a:latin typeface="Avenir Roman" panose="02000503020000020003" pitchFamily="2" charset="0"/>
              </a:rPr>
              <a:t>	</a:t>
            </a:r>
            <a:r>
              <a:rPr lang="en-US" sz="2800">
                <a:solidFill>
                  <a:schemeClr val="bg2">
                    <a:lumMod val="25000"/>
                  </a:schemeClr>
                </a:solidFill>
                <a:latin typeface="Consolas" panose="020B0609020204030204" pitchFamily="49" charset="0"/>
                <a:cs typeface="Consolas" panose="020B0609020204030204" pitchFamily="49" charset="0"/>
              </a:rPr>
              <a:t>cd </a:t>
            </a:r>
            <a:r>
              <a:rPr lang="en-US" sz="2800" dirty="0">
                <a:solidFill>
                  <a:schemeClr val="bg2">
                    <a:lumMod val="25000"/>
                  </a:schemeClr>
                </a:solidFill>
                <a:latin typeface="Consolas" panose="020B0609020204030204" pitchFamily="49" charset="0"/>
                <a:cs typeface="Consolas" panose="020B0609020204030204" pitchFamily="49" charset="0"/>
              </a:rPr>
              <a:t>directory/</a:t>
            </a:r>
          </a:p>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	cd ..</a:t>
            </a:r>
            <a:br>
              <a:rPr lang="en-US" sz="2800" dirty="0">
                <a:solidFill>
                  <a:schemeClr val="bg2">
                    <a:lumMod val="25000"/>
                  </a:schemeClr>
                </a:solidFill>
                <a:latin typeface="Consolas" panose="020B0609020204030204" pitchFamily="49" charset="0"/>
                <a:cs typeface="Consolas" panose="020B0609020204030204" pitchFamily="49" charset="0"/>
              </a:rPr>
            </a:br>
            <a:r>
              <a:rPr lang="en-US" sz="2800" dirty="0">
                <a:solidFill>
                  <a:schemeClr val="bg2">
                    <a:lumMod val="25000"/>
                  </a:schemeClr>
                </a:solidFill>
                <a:latin typeface="Consolas" panose="020B0609020204030204" pitchFamily="49" charset="0"/>
                <a:cs typeface="Consolas" panose="020B0609020204030204" pitchFamily="49" charset="0"/>
              </a:rPr>
              <a:t>	cd ../</a:t>
            </a:r>
            <a:r>
              <a:rPr lang="en-US" sz="2800" dirty="0" err="1">
                <a:solidFill>
                  <a:schemeClr val="bg2">
                    <a:lumMod val="25000"/>
                  </a:schemeClr>
                </a:solidFill>
                <a:latin typeface="Consolas" panose="020B0609020204030204" pitchFamily="49" charset="0"/>
                <a:cs typeface="Consolas" panose="020B0609020204030204" pitchFamily="49" charset="0"/>
              </a:rPr>
              <a:t>Dog_pictures</a:t>
            </a:r>
            <a:endParaRPr lang="en-US" sz="2800" dirty="0">
              <a:solidFill>
                <a:schemeClr val="bg2">
                  <a:lumMod val="25000"/>
                </a:schemeClr>
              </a:solidFill>
              <a:latin typeface="Consolas" panose="020B0609020204030204" pitchFamily="49" charset="0"/>
              <a:cs typeface="Consolas" panose="020B0609020204030204" pitchFamily="49" charset="0"/>
            </a:endParaRPr>
          </a:p>
          <a:p>
            <a:pPr>
              <a:lnSpc>
                <a:spcPct val="200000"/>
              </a:lnSpc>
            </a:pPr>
            <a:endParaRPr lang="en-US" sz="2800" dirty="0">
              <a:solidFill>
                <a:schemeClr val="bg2">
                  <a:lumMod val="25000"/>
                </a:schemeClr>
              </a:solidFill>
              <a:latin typeface="Avenir Roman" panose="02000503020000020003" pitchFamily="2" charset="0"/>
            </a:endParaRPr>
          </a:p>
        </p:txBody>
      </p:sp>
    </p:spTree>
    <p:extLst>
      <p:ext uri="{BB962C8B-B14F-4D97-AF65-F5344CB8AC3E}">
        <p14:creationId xmlns:p14="http://schemas.microsoft.com/office/powerpoint/2010/main" val="459030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28</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Directory list</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2567882"/>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See a list of files in your CWD – ls</a:t>
            </a:r>
          </a:p>
          <a:p>
            <a:pPr>
              <a:lnSpc>
                <a:spcPct val="200000"/>
              </a:lnSpc>
            </a:pPr>
            <a:r>
              <a:rPr lang="en-US" sz="2800" dirty="0">
                <a:solidFill>
                  <a:schemeClr val="bg2">
                    <a:lumMod val="25000"/>
                  </a:schemeClr>
                </a:solidFill>
                <a:latin typeface="Avenir Roman" panose="02000503020000020003" pitchFamily="2" charset="0"/>
              </a:rPr>
              <a:t>• Default is column based</a:t>
            </a:r>
          </a:p>
          <a:p>
            <a:pPr>
              <a:lnSpc>
                <a:spcPct val="200000"/>
              </a:lnSpc>
            </a:pPr>
            <a:r>
              <a:rPr lang="en-US" sz="2800" dirty="0">
                <a:solidFill>
                  <a:schemeClr val="bg2">
                    <a:lumMod val="25000"/>
                  </a:schemeClr>
                </a:solidFill>
                <a:latin typeface="Avenir Roman" panose="02000503020000020003" pitchFamily="2" charset="0"/>
              </a:rPr>
              <a:t>• Can change output by using flags</a:t>
            </a:r>
          </a:p>
        </p:txBody>
      </p:sp>
    </p:spTree>
    <p:extLst>
      <p:ext uri="{BB962C8B-B14F-4D97-AF65-F5344CB8AC3E}">
        <p14:creationId xmlns:p14="http://schemas.microsoft.com/office/powerpoint/2010/main" val="1155629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2</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#AMGD2020</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4185761"/>
          </a:xfrm>
          <a:prstGeom prst="rect">
            <a:avLst/>
          </a:prstGeom>
          <a:noFill/>
        </p:spPr>
        <p:txBody>
          <a:bodyPr wrap="square" rtlCol="0">
            <a:spAutoFit/>
          </a:bodyPr>
          <a:lstStyle/>
          <a:p>
            <a:pPr>
              <a:lnSpc>
                <a:spcPct val="150000"/>
              </a:lnSpc>
            </a:pPr>
            <a:r>
              <a:rPr lang="en-US" sz="2800" dirty="0">
                <a:solidFill>
                  <a:schemeClr val="bg2">
                    <a:lumMod val="25000"/>
                  </a:schemeClr>
                </a:solidFill>
                <a:latin typeface="Avenir Roman" panose="02000503020000020003" pitchFamily="2" charset="0"/>
              </a:rPr>
              <a:t>Please use the hashtag </a:t>
            </a:r>
            <a:r>
              <a:rPr lang="en-US" sz="2800" dirty="0">
                <a:solidFill>
                  <a:srgbClr val="4FCE20"/>
                </a:solidFill>
                <a:latin typeface="Avenir Roman" panose="02000503020000020003" pitchFamily="2" charset="0"/>
              </a:rPr>
              <a:t>#AMGD2020 </a:t>
            </a:r>
            <a:r>
              <a:rPr lang="en-US" sz="2800" dirty="0">
                <a:solidFill>
                  <a:schemeClr val="bg2">
                    <a:lumMod val="25000"/>
                  </a:schemeClr>
                </a:solidFill>
                <a:latin typeface="Avenir Roman" panose="02000503020000020003" pitchFamily="2" charset="0"/>
              </a:rPr>
              <a:t>if you want to get involved on twitter. </a:t>
            </a:r>
          </a:p>
          <a:p>
            <a:pPr>
              <a:lnSpc>
                <a:spcPct val="150000"/>
              </a:lnSpc>
            </a:pPr>
            <a:endParaRPr lang="en-US" sz="2800" dirty="0">
              <a:solidFill>
                <a:schemeClr val="bg2">
                  <a:lumMod val="25000"/>
                </a:schemeClr>
              </a:solidFill>
              <a:latin typeface="Avenir Roman" panose="02000503020000020003" pitchFamily="2" charset="0"/>
            </a:endParaRPr>
          </a:p>
          <a:p>
            <a:pPr>
              <a:lnSpc>
                <a:spcPct val="150000"/>
              </a:lnSpc>
            </a:pPr>
            <a:r>
              <a:rPr lang="en-US" sz="2800" dirty="0">
                <a:solidFill>
                  <a:schemeClr val="bg2">
                    <a:lumMod val="25000"/>
                  </a:schemeClr>
                </a:solidFill>
                <a:latin typeface="Avenir Roman" panose="02000503020000020003" pitchFamily="2" charset="0"/>
              </a:rPr>
              <a:t>There will be a prize for the most engaged tweet (likes + retweets) at the end of the week.</a:t>
            </a:r>
            <a:endParaRPr lang="en-US" sz="2800" dirty="0">
              <a:solidFill>
                <a:srgbClr val="4FCE20"/>
              </a:solidFill>
              <a:latin typeface="Avenir Roman" panose="02000503020000020003" pitchFamily="2" charset="0"/>
            </a:endParaRPr>
          </a:p>
          <a:p>
            <a:endParaRPr lang="en-US" sz="2800" dirty="0">
              <a:solidFill>
                <a:schemeClr val="bg2">
                  <a:lumMod val="25000"/>
                </a:schemeClr>
              </a:solidFill>
              <a:latin typeface="Avenir Roman" panose="02000503020000020003" pitchFamily="2" charset="0"/>
            </a:endParaRPr>
          </a:p>
          <a:p>
            <a:endParaRPr lang="en-US" sz="2800" dirty="0">
              <a:solidFill>
                <a:srgbClr val="4FCE20"/>
              </a:solidFill>
              <a:latin typeface="Avenir Roman" panose="02000503020000020003" pitchFamily="2" charset="0"/>
            </a:endParaRPr>
          </a:p>
        </p:txBody>
      </p:sp>
    </p:spTree>
    <p:extLst>
      <p:ext uri="{BB962C8B-B14F-4D97-AF65-F5344CB8AC3E}">
        <p14:creationId xmlns:p14="http://schemas.microsoft.com/office/powerpoint/2010/main" val="3026062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29</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Flags</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3429657"/>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Extra options</a:t>
            </a:r>
          </a:p>
          <a:p>
            <a:pPr>
              <a:lnSpc>
                <a:spcPct val="200000"/>
              </a:lnSpc>
            </a:pPr>
            <a:r>
              <a:rPr lang="en-US" sz="2800" dirty="0">
                <a:solidFill>
                  <a:schemeClr val="bg2">
                    <a:lumMod val="25000"/>
                  </a:schemeClr>
                </a:solidFill>
                <a:latin typeface="Avenir Roman" panose="02000503020000020003" pitchFamily="2" charset="0"/>
              </a:rPr>
              <a:t>• Point commands to files</a:t>
            </a:r>
          </a:p>
          <a:p>
            <a:pPr>
              <a:lnSpc>
                <a:spcPct val="200000"/>
              </a:lnSpc>
            </a:pPr>
            <a:r>
              <a:rPr lang="en-US" sz="2800" dirty="0">
                <a:solidFill>
                  <a:schemeClr val="bg2">
                    <a:lumMod val="25000"/>
                  </a:schemeClr>
                </a:solidFill>
                <a:latin typeface="Avenir Roman" panose="02000503020000020003" pitchFamily="2" charset="0"/>
              </a:rPr>
              <a:t>• Adjust parameters</a:t>
            </a:r>
          </a:p>
          <a:p>
            <a:pPr>
              <a:lnSpc>
                <a:spcPct val="200000"/>
              </a:lnSpc>
            </a:pPr>
            <a:r>
              <a:rPr lang="en-US" sz="2800" dirty="0">
                <a:solidFill>
                  <a:schemeClr val="bg2">
                    <a:lumMod val="25000"/>
                  </a:schemeClr>
                </a:solidFill>
                <a:latin typeface="Avenir Roman" panose="02000503020000020003" pitchFamily="2" charset="0"/>
              </a:rPr>
              <a:t>• Denoted by ‘-’ or ‘--’</a:t>
            </a:r>
          </a:p>
        </p:txBody>
      </p:sp>
    </p:spTree>
    <p:extLst>
      <p:ext uri="{BB962C8B-B14F-4D97-AF65-F5344CB8AC3E}">
        <p14:creationId xmlns:p14="http://schemas.microsoft.com/office/powerpoint/2010/main" val="1393641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30</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Advanced listing</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2567882"/>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ls -l </a:t>
            </a:r>
          </a:p>
          <a:p>
            <a:pPr>
              <a:lnSpc>
                <a:spcPct val="200000"/>
              </a:lnSpc>
            </a:pPr>
            <a:r>
              <a:rPr lang="en-US" sz="2800" dirty="0">
                <a:solidFill>
                  <a:schemeClr val="bg2">
                    <a:lumMod val="25000"/>
                  </a:schemeClr>
                </a:solidFill>
                <a:latin typeface="Avenir Roman" panose="02000503020000020003" pitchFamily="2" charset="0"/>
              </a:rPr>
              <a:t>• ls -</a:t>
            </a:r>
            <a:r>
              <a:rPr lang="en-US" sz="2800" dirty="0" err="1">
                <a:solidFill>
                  <a:schemeClr val="bg2">
                    <a:lumMod val="25000"/>
                  </a:schemeClr>
                </a:solidFill>
                <a:latin typeface="Avenir Roman" panose="02000503020000020003" pitchFamily="2" charset="0"/>
              </a:rPr>
              <a:t>lh</a:t>
            </a:r>
            <a:endParaRPr lang="en-US" sz="2800" dirty="0">
              <a:solidFill>
                <a:schemeClr val="bg2">
                  <a:lumMod val="25000"/>
                </a:schemeClr>
              </a:solidFill>
              <a:latin typeface="Avenir Roman" panose="02000503020000020003" pitchFamily="2" charset="0"/>
            </a:endParaRPr>
          </a:p>
          <a:p>
            <a:pPr>
              <a:lnSpc>
                <a:spcPct val="200000"/>
              </a:lnSpc>
            </a:pPr>
            <a:r>
              <a:rPr lang="en-US" sz="2800" dirty="0">
                <a:solidFill>
                  <a:schemeClr val="bg2">
                    <a:lumMod val="25000"/>
                  </a:schemeClr>
                </a:solidFill>
                <a:latin typeface="Avenir Roman" panose="02000503020000020003" pitchFamily="2" charset="0"/>
              </a:rPr>
              <a:t>• ls -la</a:t>
            </a:r>
          </a:p>
        </p:txBody>
      </p:sp>
    </p:spTree>
    <p:extLst>
      <p:ext uri="{BB962C8B-B14F-4D97-AF65-F5344CB8AC3E}">
        <p14:creationId xmlns:p14="http://schemas.microsoft.com/office/powerpoint/2010/main" val="3927060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31</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Hyphens vs dashes</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3429657"/>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Three types of character</a:t>
            </a:r>
          </a:p>
          <a:p>
            <a:pPr>
              <a:lnSpc>
                <a:spcPct val="200000"/>
              </a:lnSpc>
            </a:pPr>
            <a:r>
              <a:rPr lang="en-US" sz="2800" dirty="0">
                <a:solidFill>
                  <a:schemeClr val="bg2">
                    <a:lumMod val="25000"/>
                  </a:schemeClr>
                </a:solidFill>
                <a:latin typeface="Avenir Roman" panose="02000503020000020003" pitchFamily="2" charset="0"/>
              </a:rPr>
              <a:t>	Hyphen -</a:t>
            </a:r>
          </a:p>
          <a:p>
            <a:pPr>
              <a:lnSpc>
                <a:spcPct val="200000"/>
              </a:lnSpc>
            </a:pPr>
            <a:r>
              <a:rPr lang="en-US" sz="2800" dirty="0">
                <a:solidFill>
                  <a:schemeClr val="bg2">
                    <a:lumMod val="25000"/>
                  </a:schemeClr>
                </a:solidFill>
                <a:latin typeface="Avenir Roman" panose="02000503020000020003" pitchFamily="2" charset="0"/>
              </a:rPr>
              <a:t>	</a:t>
            </a:r>
            <a:r>
              <a:rPr lang="en-US" sz="2800" dirty="0" err="1">
                <a:solidFill>
                  <a:schemeClr val="bg2">
                    <a:lumMod val="25000"/>
                  </a:schemeClr>
                </a:solidFill>
                <a:latin typeface="Avenir Roman" panose="02000503020000020003" pitchFamily="2" charset="0"/>
              </a:rPr>
              <a:t>En</a:t>
            </a:r>
            <a:r>
              <a:rPr lang="en-US" sz="2800" dirty="0">
                <a:solidFill>
                  <a:schemeClr val="bg2">
                    <a:lumMod val="25000"/>
                  </a:schemeClr>
                </a:solidFill>
                <a:latin typeface="Avenir Roman" panose="02000503020000020003" pitchFamily="2" charset="0"/>
              </a:rPr>
              <a:t> dash –</a:t>
            </a:r>
          </a:p>
          <a:p>
            <a:pPr>
              <a:lnSpc>
                <a:spcPct val="200000"/>
              </a:lnSpc>
            </a:pPr>
            <a:r>
              <a:rPr lang="en-US" sz="2800" dirty="0">
                <a:solidFill>
                  <a:schemeClr val="bg2">
                    <a:lumMod val="25000"/>
                  </a:schemeClr>
                </a:solidFill>
                <a:latin typeface="Avenir Roman" panose="02000503020000020003" pitchFamily="2" charset="0"/>
              </a:rPr>
              <a:t>	</a:t>
            </a:r>
            <a:r>
              <a:rPr lang="en-US" sz="2800" dirty="0" err="1">
                <a:solidFill>
                  <a:schemeClr val="bg2">
                    <a:lumMod val="25000"/>
                  </a:schemeClr>
                </a:solidFill>
                <a:latin typeface="Avenir Roman" panose="02000503020000020003" pitchFamily="2" charset="0"/>
              </a:rPr>
              <a:t>Em</a:t>
            </a:r>
            <a:r>
              <a:rPr lang="en-US" sz="2800" dirty="0">
                <a:solidFill>
                  <a:schemeClr val="bg2">
                    <a:lumMod val="25000"/>
                  </a:schemeClr>
                </a:solidFill>
                <a:latin typeface="Avenir Roman" panose="02000503020000020003" pitchFamily="2" charset="0"/>
              </a:rPr>
              <a:t> dash —</a:t>
            </a:r>
          </a:p>
        </p:txBody>
      </p:sp>
    </p:spTree>
    <p:extLst>
      <p:ext uri="{BB962C8B-B14F-4D97-AF65-F5344CB8AC3E}">
        <p14:creationId xmlns:p14="http://schemas.microsoft.com/office/powerpoint/2010/main" val="561050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32</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Moving files</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2567882"/>
          </a:xfrm>
          <a:prstGeom prst="rect">
            <a:avLst/>
          </a:prstGeom>
          <a:noFill/>
        </p:spPr>
        <p:txBody>
          <a:bodyPr wrap="square" rtlCol="0">
            <a:spAutoFit/>
          </a:bodyPr>
          <a:lstStyle/>
          <a:p>
            <a:pPr>
              <a:lnSpc>
                <a:spcPct val="200000"/>
              </a:lnSpc>
            </a:pPr>
            <a:r>
              <a:rPr lang="en-US" sz="2800" b="1" dirty="0">
                <a:solidFill>
                  <a:schemeClr val="bg2">
                    <a:lumMod val="25000"/>
                  </a:schemeClr>
                </a:solidFill>
                <a:latin typeface="Avenir Roman" panose="02000503020000020003" pitchFamily="2" charset="0"/>
              </a:rPr>
              <a:t>• </a:t>
            </a:r>
            <a:r>
              <a:rPr lang="en-US" sz="2800" b="1" u="sng" dirty="0">
                <a:solidFill>
                  <a:schemeClr val="bg2">
                    <a:lumMod val="25000"/>
                  </a:schemeClr>
                </a:solidFill>
                <a:latin typeface="Avenir Roman" panose="02000503020000020003" pitchFamily="2" charset="0"/>
              </a:rPr>
              <a:t>M</a:t>
            </a:r>
            <a:r>
              <a:rPr lang="en-US" sz="2800" dirty="0">
                <a:solidFill>
                  <a:schemeClr val="bg2">
                    <a:lumMod val="25000"/>
                  </a:schemeClr>
                </a:solidFill>
                <a:latin typeface="Avenir Roman" panose="02000503020000020003" pitchFamily="2" charset="0"/>
              </a:rPr>
              <a:t>o</a:t>
            </a:r>
            <a:r>
              <a:rPr lang="en-US" sz="2800" b="1" u="sng" dirty="0">
                <a:solidFill>
                  <a:schemeClr val="bg2">
                    <a:lumMod val="25000"/>
                  </a:schemeClr>
                </a:solidFill>
                <a:latin typeface="Avenir Roman" panose="02000503020000020003" pitchFamily="2" charset="0"/>
              </a:rPr>
              <a:t>v</a:t>
            </a:r>
            <a:r>
              <a:rPr lang="en-US" sz="2800" dirty="0">
                <a:solidFill>
                  <a:schemeClr val="bg2">
                    <a:lumMod val="25000"/>
                  </a:schemeClr>
                </a:solidFill>
                <a:latin typeface="Avenir Roman" panose="02000503020000020003" pitchFamily="2" charset="0"/>
              </a:rPr>
              <a:t>e – mv file location/</a:t>
            </a:r>
          </a:p>
          <a:p>
            <a:pPr>
              <a:lnSpc>
                <a:spcPct val="200000"/>
              </a:lnSpc>
            </a:pPr>
            <a:r>
              <a:rPr lang="en-US" sz="2800" dirty="0">
                <a:solidFill>
                  <a:schemeClr val="bg2">
                    <a:lumMod val="25000"/>
                  </a:schemeClr>
                </a:solidFill>
                <a:latin typeface="Avenir Roman" panose="02000503020000020003" pitchFamily="2" charset="0"/>
              </a:rPr>
              <a:t>• To rename a file, mv it! </a:t>
            </a:r>
          </a:p>
          <a:p>
            <a:pPr>
              <a:lnSpc>
                <a:spcPct val="200000"/>
              </a:lnSpc>
            </a:pPr>
            <a:r>
              <a:rPr lang="en-US" sz="2800" dirty="0">
                <a:solidFill>
                  <a:schemeClr val="bg2">
                    <a:lumMod val="25000"/>
                  </a:schemeClr>
                </a:solidFill>
                <a:latin typeface="Avenir Roman" panose="02000503020000020003" pitchFamily="2" charset="0"/>
              </a:rPr>
              <a:t>	</a:t>
            </a:r>
            <a:r>
              <a:rPr lang="en-US" sz="2800" dirty="0">
                <a:solidFill>
                  <a:schemeClr val="bg2">
                    <a:lumMod val="25000"/>
                  </a:schemeClr>
                </a:solidFill>
                <a:latin typeface="Consolas" panose="020B0609020204030204" pitchFamily="49" charset="0"/>
                <a:cs typeface="Consolas" panose="020B0609020204030204" pitchFamily="49" charset="0"/>
              </a:rPr>
              <a:t>mv </a:t>
            </a:r>
            <a:r>
              <a:rPr lang="en-US" sz="2800" dirty="0" err="1">
                <a:solidFill>
                  <a:schemeClr val="bg2">
                    <a:lumMod val="25000"/>
                  </a:schemeClr>
                </a:solidFill>
                <a:latin typeface="Consolas" panose="020B0609020204030204" pitchFamily="49" charset="0"/>
                <a:cs typeface="Consolas" panose="020B0609020204030204" pitchFamily="49" charset="0"/>
              </a:rPr>
              <a:t>file.txt</a:t>
            </a:r>
            <a:r>
              <a:rPr lang="en-US" sz="2800" dirty="0">
                <a:solidFill>
                  <a:schemeClr val="bg2">
                    <a:lumMod val="25000"/>
                  </a:schemeClr>
                </a:solidFill>
                <a:latin typeface="Consolas" panose="020B0609020204030204" pitchFamily="49" charset="0"/>
                <a:cs typeface="Consolas" panose="020B0609020204030204" pitchFamily="49" charset="0"/>
              </a:rPr>
              <a:t> </a:t>
            </a:r>
            <a:r>
              <a:rPr lang="en-US" sz="2800" dirty="0" err="1">
                <a:solidFill>
                  <a:schemeClr val="bg2">
                    <a:lumMod val="25000"/>
                  </a:schemeClr>
                </a:solidFill>
                <a:latin typeface="Consolas" panose="020B0609020204030204" pitchFamily="49" charset="0"/>
                <a:cs typeface="Consolas" panose="020B0609020204030204" pitchFamily="49" charset="0"/>
              </a:rPr>
              <a:t>newname.txt</a:t>
            </a:r>
            <a:endParaRPr lang="en-US" sz="2800" dirty="0">
              <a:solidFill>
                <a:schemeClr val="bg2">
                  <a:lumMod val="2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47253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33</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Tab Autocomplete</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2567882"/>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When typing, press TAB key to autocomplete</a:t>
            </a:r>
          </a:p>
          <a:p>
            <a:pPr>
              <a:lnSpc>
                <a:spcPct val="200000"/>
              </a:lnSpc>
            </a:pPr>
            <a:r>
              <a:rPr lang="en-US" sz="2800" dirty="0">
                <a:solidFill>
                  <a:schemeClr val="bg2">
                    <a:lumMod val="25000"/>
                  </a:schemeClr>
                </a:solidFill>
                <a:latin typeface="Avenir Roman" panose="02000503020000020003" pitchFamily="2" charset="0"/>
              </a:rPr>
              <a:t>• Verifies paths, commands</a:t>
            </a:r>
          </a:p>
          <a:p>
            <a:pPr>
              <a:lnSpc>
                <a:spcPct val="200000"/>
              </a:lnSpc>
            </a:pPr>
            <a:r>
              <a:rPr lang="en-US" sz="2800" dirty="0">
                <a:solidFill>
                  <a:schemeClr val="bg2">
                    <a:lumMod val="25000"/>
                  </a:schemeClr>
                </a:solidFill>
                <a:latin typeface="Avenir Roman" panose="02000503020000020003" pitchFamily="2" charset="0"/>
              </a:rPr>
              <a:t>• Easy to diagnose errors</a:t>
            </a:r>
          </a:p>
        </p:txBody>
      </p:sp>
    </p:spTree>
    <p:extLst>
      <p:ext uri="{BB962C8B-B14F-4D97-AF65-F5344CB8AC3E}">
        <p14:creationId xmlns:p14="http://schemas.microsoft.com/office/powerpoint/2010/main" val="3552485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34</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Copying files</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4291431"/>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a:t>
            </a:r>
            <a:r>
              <a:rPr lang="en-US" sz="2800" b="1" u="sng" dirty="0">
                <a:solidFill>
                  <a:schemeClr val="bg2">
                    <a:lumMod val="25000"/>
                  </a:schemeClr>
                </a:solidFill>
                <a:latin typeface="Avenir Roman" panose="02000503020000020003" pitchFamily="2" charset="0"/>
              </a:rPr>
              <a:t>C</a:t>
            </a:r>
            <a:r>
              <a:rPr lang="en-US" sz="2800" dirty="0">
                <a:solidFill>
                  <a:schemeClr val="bg2">
                    <a:lumMod val="25000"/>
                  </a:schemeClr>
                </a:solidFill>
                <a:latin typeface="Avenir Roman" panose="02000503020000020003" pitchFamily="2" charset="0"/>
              </a:rPr>
              <a:t>o</a:t>
            </a:r>
            <a:r>
              <a:rPr lang="en-US" sz="2800" b="1" u="sng" dirty="0">
                <a:solidFill>
                  <a:schemeClr val="bg2">
                    <a:lumMod val="25000"/>
                  </a:schemeClr>
                </a:solidFill>
                <a:latin typeface="Avenir Roman" panose="02000503020000020003" pitchFamily="2" charset="0"/>
              </a:rPr>
              <a:t>p</a:t>
            </a:r>
            <a:r>
              <a:rPr lang="en-US" sz="2800" dirty="0">
                <a:solidFill>
                  <a:schemeClr val="bg2">
                    <a:lumMod val="25000"/>
                  </a:schemeClr>
                </a:solidFill>
                <a:latin typeface="Avenir Roman" panose="02000503020000020003" pitchFamily="2" charset="0"/>
              </a:rPr>
              <a:t>y – cp file </a:t>
            </a:r>
            <a:r>
              <a:rPr lang="en-US" sz="2800" dirty="0" err="1">
                <a:solidFill>
                  <a:schemeClr val="bg2">
                    <a:lumMod val="25000"/>
                  </a:schemeClr>
                </a:solidFill>
                <a:latin typeface="Avenir Roman" panose="02000503020000020003" pitchFamily="2" charset="0"/>
              </a:rPr>
              <a:t>newfile</a:t>
            </a:r>
            <a:endParaRPr lang="en-US" sz="2800" dirty="0">
              <a:solidFill>
                <a:schemeClr val="bg2">
                  <a:lumMod val="25000"/>
                </a:schemeClr>
              </a:solidFill>
              <a:latin typeface="Avenir Roman" panose="02000503020000020003" pitchFamily="2" charset="0"/>
            </a:endParaRPr>
          </a:p>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	cp </a:t>
            </a:r>
            <a:r>
              <a:rPr lang="en-US" sz="2800" dirty="0" err="1">
                <a:solidFill>
                  <a:schemeClr val="bg2">
                    <a:lumMod val="25000"/>
                  </a:schemeClr>
                </a:solidFill>
                <a:latin typeface="Consolas" panose="020B0609020204030204" pitchFamily="49" charset="0"/>
                <a:cs typeface="Consolas" panose="020B0609020204030204" pitchFamily="49" charset="0"/>
              </a:rPr>
              <a:t>file.txt</a:t>
            </a:r>
            <a:r>
              <a:rPr lang="en-US" sz="2800" dirty="0">
                <a:solidFill>
                  <a:schemeClr val="bg2">
                    <a:lumMod val="25000"/>
                  </a:schemeClr>
                </a:solidFill>
                <a:latin typeface="Consolas" panose="020B0609020204030204" pitchFamily="49" charset="0"/>
                <a:cs typeface="Consolas" panose="020B0609020204030204" pitchFamily="49" charset="0"/>
              </a:rPr>
              <a:t> </a:t>
            </a:r>
            <a:r>
              <a:rPr lang="en-US" sz="2800" dirty="0" err="1">
                <a:solidFill>
                  <a:schemeClr val="bg2">
                    <a:lumMod val="25000"/>
                  </a:schemeClr>
                </a:solidFill>
                <a:latin typeface="Consolas" panose="020B0609020204030204" pitchFamily="49" charset="0"/>
                <a:cs typeface="Consolas" panose="020B0609020204030204" pitchFamily="49" charset="0"/>
              </a:rPr>
              <a:t>copiedfile.txt</a:t>
            </a:r>
            <a:endParaRPr lang="en-US" sz="2800" dirty="0">
              <a:solidFill>
                <a:schemeClr val="bg2">
                  <a:lumMod val="25000"/>
                </a:schemeClr>
              </a:solidFill>
              <a:latin typeface="Avenir Roman" panose="02000503020000020003" pitchFamily="2" charset="0"/>
            </a:endParaRPr>
          </a:p>
          <a:p>
            <a:pPr>
              <a:lnSpc>
                <a:spcPct val="200000"/>
              </a:lnSpc>
            </a:pPr>
            <a:r>
              <a:rPr lang="en-US" sz="2800" dirty="0">
                <a:solidFill>
                  <a:schemeClr val="bg2">
                    <a:lumMod val="25000"/>
                  </a:schemeClr>
                </a:solidFill>
                <a:latin typeface="Avenir Roman" panose="02000503020000020003" pitchFamily="2" charset="0"/>
              </a:rPr>
              <a:t>• Non destructive</a:t>
            </a:r>
          </a:p>
          <a:p>
            <a:pPr>
              <a:lnSpc>
                <a:spcPct val="200000"/>
              </a:lnSpc>
            </a:pPr>
            <a:endParaRPr lang="en-US" sz="2800" dirty="0">
              <a:solidFill>
                <a:schemeClr val="bg2">
                  <a:lumMod val="25000"/>
                </a:schemeClr>
              </a:solidFill>
              <a:latin typeface="Avenir Roman" panose="02000503020000020003" pitchFamily="2" charset="0"/>
            </a:endParaRPr>
          </a:p>
          <a:p>
            <a:pPr>
              <a:lnSpc>
                <a:spcPct val="200000"/>
              </a:lnSpc>
            </a:pPr>
            <a:r>
              <a:rPr lang="en-US" sz="2800" dirty="0">
                <a:solidFill>
                  <a:schemeClr val="bg2">
                    <a:lumMod val="25000"/>
                  </a:schemeClr>
                </a:solidFill>
                <a:latin typeface="Avenir Roman" panose="02000503020000020003" pitchFamily="2" charset="0"/>
              </a:rPr>
              <a:t>	 </a:t>
            </a:r>
          </a:p>
        </p:txBody>
      </p:sp>
    </p:spTree>
    <p:extLst>
      <p:ext uri="{BB962C8B-B14F-4D97-AF65-F5344CB8AC3E}">
        <p14:creationId xmlns:p14="http://schemas.microsoft.com/office/powerpoint/2010/main" val="1497822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35</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Deleting files</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3429657"/>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a:t>
            </a:r>
            <a:r>
              <a:rPr lang="en-US" sz="2800" b="1" u="sng" dirty="0">
                <a:solidFill>
                  <a:schemeClr val="bg2">
                    <a:lumMod val="25000"/>
                  </a:schemeClr>
                </a:solidFill>
                <a:latin typeface="Avenir Roman" panose="02000503020000020003" pitchFamily="2" charset="0"/>
              </a:rPr>
              <a:t>R</a:t>
            </a:r>
            <a:r>
              <a:rPr lang="en-US" sz="2800" dirty="0">
                <a:solidFill>
                  <a:schemeClr val="bg2">
                    <a:lumMod val="25000"/>
                  </a:schemeClr>
                </a:solidFill>
                <a:latin typeface="Avenir Roman" panose="02000503020000020003" pitchFamily="2" charset="0"/>
              </a:rPr>
              <a:t>e</a:t>
            </a:r>
            <a:r>
              <a:rPr lang="en-US" sz="2800" b="1" u="sng" dirty="0">
                <a:solidFill>
                  <a:schemeClr val="bg2">
                    <a:lumMod val="25000"/>
                  </a:schemeClr>
                </a:solidFill>
                <a:latin typeface="Avenir Roman" panose="02000503020000020003" pitchFamily="2" charset="0"/>
              </a:rPr>
              <a:t>m</a:t>
            </a:r>
            <a:r>
              <a:rPr lang="en-US" sz="2800" dirty="0">
                <a:solidFill>
                  <a:schemeClr val="bg2">
                    <a:lumMod val="25000"/>
                  </a:schemeClr>
                </a:solidFill>
                <a:latin typeface="Avenir Roman" panose="02000503020000020003" pitchFamily="2" charset="0"/>
              </a:rPr>
              <a:t>ove – rm file</a:t>
            </a:r>
          </a:p>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	rm </a:t>
            </a:r>
            <a:r>
              <a:rPr lang="en-US" sz="2800" dirty="0" err="1">
                <a:solidFill>
                  <a:schemeClr val="bg2">
                    <a:lumMod val="25000"/>
                  </a:schemeClr>
                </a:solidFill>
                <a:latin typeface="Consolas" panose="020B0609020204030204" pitchFamily="49" charset="0"/>
                <a:cs typeface="Consolas" panose="020B0609020204030204" pitchFamily="49" charset="0"/>
              </a:rPr>
              <a:t>file.txt</a:t>
            </a:r>
            <a:endParaRPr lang="en-US" sz="2800" dirty="0">
              <a:solidFill>
                <a:schemeClr val="bg2">
                  <a:lumMod val="25000"/>
                </a:schemeClr>
              </a:solidFill>
              <a:latin typeface="Consolas" panose="020B0609020204030204" pitchFamily="49" charset="0"/>
              <a:cs typeface="Consolas" panose="020B0609020204030204" pitchFamily="49" charset="0"/>
            </a:endParaRPr>
          </a:p>
          <a:p>
            <a:pPr>
              <a:lnSpc>
                <a:spcPct val="200000"/>
              </a:lnSpc>
            </a:pPr>
            <a:r>
              <a:rPr lang="en-US" sz="2800" dirty="0">
                <a:solidFill>
                  <a:schemeClr val="bg2">
                    <a:lumMod val="25000"/>
                  </a:schemeClr>
                </a:solidFill>
                <a:latin typeface="Avenir Roman" panose="02000503020000020003" pitchFamily="2" charset="0"/>
              </a:rPr>
              <a:t>• Immediate and irreversible – BE CAREFUL</a:t>
            </a:r>
          </a:p>
          <a:p>
            <a:pPr>
              <a:lnSpc>
                <a:spcPct val="200000"/>
              </a:lnSpc>
            </a:pPr>
            <a:r>
              <a:rPr lang="en-US" sz="2800" dirty="0">
                <a:solidFill>
                  <a:schemeClr val="bg2">
                    <a:lumMod val="25000"/>
                  </a:schemeClr>
                </a:solidFill>
                <a:latin typeface="Avenir Roman" panose="02000503020000020003" pitchFamily="2" charset="0"/>
              </a:rPr>
              <a:t>• Won’t work on directories without a flag</a:t>
            </a:r>
          </a:p>
        </p:txBody>
      </p:sp>
    </p:spTree>
    <p:extLst>
      <p:ext uri="{BB962C8B-B14F-4D97-AF65-F5344CB8AC3E}">
        <p14:creationId xmlns:p14="http://schemas.microsoft.com/office/powerpoint/2010/main" val="414912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36</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Deleting directories</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4045210"/>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a:t>
            </a:r>
            <a:r>
              <a:rPr lang="en-US" sz="2800" b="1" u="sng" dirty="0">
                <a:solidFill>
                  <a:schemeClr val="bg2">
                    <a:lumMod val="25000"/>
                  </a:schemeClr>
                </a:solidFill>
                <a:latin typeface="Avenir Roman" panose="02000503020000020003" pitchFamily="2" charset="0"/>
              </a:rPr>
              <a:t>R</a:t>
            </a:r>
            <a:r>
              <a:rPr lang="en-US" sz="2800" dirty="0">
                <a:solidFill>
                  <a:schemeClr val="bg2">
                    <a:lumMod val="25000"/>
                  </a:schemeClr>
                </a:solidFill>
                <a:latin typeface="Avenir Roman" panose="02000503020000020003" pitchFamily="2" charset="0"/>
              </a:rPr>
              <a:t>e</a:t>
            </a:r>
            <a:r>
              <a:rPr lang="en-US" sz="2800" b="1" u="sng" dirty="0">
                <a:solidFill>
                  <a:schemeClr val="bg2">
                    <a:lumMod val="25000"/>
                  </a:schemeClr>
                </a:solidFill>
                <a:latin typeface="Avenir Roman" panose="02000503020000020003" pitchFamily="2" charset="0"/>
              </a:rPr>
              <a:t>m</a:t>
            </a:r>
            <a:r>
              <a:rPr lang="en-US" sz="2800" dirty="0">
                <a:solidFill>
                  <a:schemeClr val="bg2">
                    <a:lumMod val="25000"/>
                  </a:schemeClr>
                </a:solidFill>
                <a:latin typeface="Avenir Roman" panose="02000503020000020003" pitchFamily="2" charset="0"/>
              </a:rPr>
              <a:t>ove </a:t>
            </a:r>
            <a:r>
              <a:rPr lang="en-US" sz="2800" b="1" u="sng" dirty="0">
                <a:solidFill>
                  <a:schemeClr val="bg2">
                    <a:lumMod val="25000"/>
                  </a:schemeClr>
                </a:solidFill>
                <a:latin typeface="Avenir Roman" panose="02000503020000020003" pitchFamily="2" charset="0"/>
              </a:rPr>
              <a:t>r</a:t>
            </a:r>
            <a:r>
              <a:rPr lang="en-US" sz="2800" dirty="0">
                <a:solidFill>
                  <a:schemeClr val="bg2">
                    <a:lumMod val="25000"/>
                  </a:schemeClr>
                </a:solidFill>
                <a:latin typeface="Avenir Roman" panose="02000503020000020003" pitchFamily="2" charset="0"/>
              </a:rPr>
              <a:t>ecursively – rm -r directory</a:t>
            </a:r>
          </a:p>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	rm –r </a:t>
            </a:r>
            <a:r>
              <a:rPr lang="en-US" sz="2800" dirty="0" err="1">
                <a:solidFill>
                  <a:schemeClr val="bg2">
                    <a:lumMod val="25000"/>
                  </a:schemeClr>
                </a:solidFill>
                <a:latin typeface="Consolas" panose="020B0609020204030204" pitchFamily="49" charset="0"/>
                <a:cs typeface="Consolas" panose="020B0609020204030204" pitchFamily="49" charset="0"/>
              </a:rPr>
              <a:t>my_directory</a:t>
            </a:r>
            <a:r>
              <a:rPr lang="en-US" sz="2800" dirty="0">
                <a:solidFill>
                  <a:schemeClr val="bg2">
                    <a:lumMod val="25000"/>
                  </a:schemeClr>
                </a:solidFill>
                <a:latin typeface="Consolas" panose="020B0609020204030204" pitchFamily="49" charset="0"/>
                <a:cs typeface="Consolas" panose="020B0609020204030204" pitchFamily="49" charset="0"/>
              </a:rPr>
              <a:t>/</a:t>
            </a:r>
            <a:endParaRPr lang="en-US" sz="2800" dirty="0">
              <a:solidFill>
                <a:schemeClr val="bg2">
                  <a:lumMod val="25000"/>
                </a:schemeClr>
              </a:solidFill>
              <a:latin typeface="Avenir Roman" panose="02000503020000020003" pitchFamily="2" charset="0"/>
            </a:endParaRPr>
          </a:p>
          <a:p>
            <a:pPr>
              <a:lnSpc>
                <a:spcPct val="200000"/>
              </a:lnSpc>
            </a:pPr>
            <a:r>
              <a:rPr lang="en-US" sz="4800" dirty="0">
                <a:solidFill>
                  <a:schemeClr val="bg2">
                    <a:lumMod val="25000"/>
                  </a:schemeClr>
                </a:solidFill>
                <a:latin typeface="Avenir Roman" panose="02000503020000020003" pitchFamily="2" charset="0"/>
              </a:rPr>
              <a:t>• BE CAREFUL!!!!</a:t>
            </a:r>
            <a:endParaRPr lang="en-US" sz="2800" dirty="0">
              <a:solidFill>
                <a:schemeClr val="bg2">
                  <a:lumMod val="25000"/>
                </a:schemeClr>
              </a:solidFill>
              <a:latin typeface="Avenir Roman" panose="02000503020000020003" pitchFamily="2" charset="0"/>
            </a:endParaRPr>
          </a:p>
          <a:p>
            <a:pPr>
              <a:lnSpc>
                <a:spcPct val="200000"/>
              </a:lnSpc>
            </a:pPr>
            <a:endParaRPr lang="en-US" sz="2800" dirty="0">
              <a:solidFill>
                <a:schemeClr val="bg2">
                  <a:lumMod val="25000"/>
                </a:schemeClr>
              </a:solidFill>
              <a:latin typeface="Avenir Roman" panose="02000503020000020003" pitchFamily="2" charset="0"/>
            </a:endParaRPr>
          </a:p>
        </p:txBody>
      </p:sp>
    </p:spTree>
    <p:extLst>
      <p:ext uri="{BB962C8B-B14F-4D97-AF65-F5344CB8AC3E}">
        <p14:creationId xmlns:p14="http://schemas.microsoft.com/office/powerpoint/2010/main" val="1650223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37</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Wildcards</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3429657"/>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Characters that give bash a special instruction</a:t>
            </a:r>
          </a:p>
          <a:p>
            <a:pPr>
              <a:lnSpc>
                <a:spcPct val="200000"/>
              </a:lnSpc>
            </a:pPr>
            <a:r>
              <a:rPr lang="en-US" sz="2800" dirty="0">
                <a:solidFill>
                  <a:schemeClr val="bg2">
                    <a:lumMod val="25000"/>
                  </a:schemeClr>
                </a:solidFill>
                <a:latin typeface="Avenir Roman" panose="02000503020000020003" pitchFamily="2" charset="0"/>
              </a:rPr>
              <a:t>• * - Match Anything, </a:t>
            </a:r>
            <a:r>
              <a:rPr lang="en-US" sz="2800" dirty="0" err="1">
                <a:solidFill>
                  <a:schemeClr val="bg2">
                    <a:lumMod val="25000"/>
                  </a:schemeClr>
                </a:solidFill>
                <a:latin typeface="Avenir Roman" panose="02000503020000020003" pitchFamily="2" charset="0"/>
              </a:rPr>
              <a:t>e.g</a:t>
            </a:r>
            <a:r>
              <a:rPr lang="en-US" sz="2800" dirty="0">
                <a:solidFill>
                  <a:schemeClr val="bg2">
                    <a:lumMod val="25000"/>
                  </a:schemeClr>
                </a:solidFill>
                <a:latin typeface="Avenir Roman" panose="02000503020000020003" pitchFamily="2" charset="0"/>
              </a:rPr>
              <a:t>:</a:t>
            </a:r>
          </a:p>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	mv *.txt </a:t>
            </a:r>
            <a:r>
              <a:rPr lang="en-US" sz="2800" dirty="0" err="1">
                <a:solidFill>
                  <a:schemeClr val="bg2">
                    <a:lumMod val="25000"/>
                  </a:schemeClr>
                </a:solidFill>
                <a:latin typeface="Consolas" panose="020B0609020204030204" pitchFamily="49" charset="0"/>
                <a:cs typeface="Consolas" panose="020B0609020204030204" pitchFamily="49" charset="0"/>
              </a:rPr>
              <a:t>textfiles</a:t>
            </a:r>
            <a:r>
              <a:rPr lang="en-US" sz="2800" dirty="0">
                <a:solidFill>
                  <a:schemeClr val="bg2">
                    <a:lumMod val="25000"/>
                  </a:schemeClr>
                </a:solidFill>
                <a:latin typeface="Consolas" panose="020B0609020204030204" pitchFamily="49" charset="0"/>
                <a:cs typeface="Consolas" panose="020B0609020204030204" pitchFamily="49" charset="0"/>
              </a:rPr>
              <a:t>/</a:t>
            </a:r>
          </a:p>
          <a:p>
            <a:pPr>
              <a:lnSpc>
                <a:spcPct val="200000"/>
              </a:lnSpc>
            </a:pPr>
            <a:r>
              <a:rPr lang="en-US" sz="2800" dirty="0">
                <a:solidFill>
                  <a:schemeClr val="bg2">
                    <a:lumMod val="25000"/>
                  </a:schemeClr>
                </a:solidFill>
                <a:latin typeface="Avenir Roman" panose="02000503020000020003" pitchFamily="2" charset="0"/>
              </a:rPr>
              <a:t>	 </a:t>
            </a:r>
          </a:p>
        </p:txBody>
      </p:sp>
    </p:spTree>
    <p:extLst>
      <p:ext uri="{BB962C8B-B14F-4D97-AF65-F5344CB8AC3E}">
        <p14:creationId xmlns:p14="http://schemas.microsoft.com/office/powerpoint/2010/main" val="1584344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38</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Filetypes</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2567882"/>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Several </a:t>
            </a:r>
            <a:r>
              <a:rPr lang="en-US" sz="2800" dirty="0" err="1">
                <a:solidFill>
                  <a:schemeClr val="bg2">
                    <a:lumMod val="25000"/>
                  </a:schemeClr>
                </a:solidFill>
                <a:latin typeface="Avenir Roman" panose="02000503020000020003" pitchFamily="2" charset="0"/>
              </a:rPr>
              <a:t>standardised</a:t>
            </a:r>
            <a:r>
              <a:rPr lang="en-US" sz="2800" dirty="0">
                <a:solidFill>
                  <a:schemeClr val="bg2">
                    <a:lumMod val="25000"/>
                  </a:schemeClr>
                </a:solidFill>
                <a:latin typeface="Avenir Roman" panose="02000503020000020003" pitchFamily="2" charset="0"/>
              </a:rPr>
              <a:t> biological formats</a:t>
            </a:r>
          </a:p>
          <a:p>
            <a:pPr>
              <a:lnSpc>
                <a:spcPct val="200000"/>
              </a:lnSpc>
            </a:pPr>
            <a:r>
              <a:rPr lang="en-US" sz="2800" dirty="0">
                <a:solidFill>
                  <a:schemeClr val="bg2">
                    <a:lumMod val="25000"/>
                  </a:schemeClr>
                </a:solidFill>
                <a:latin typeface="Avenir Roman" panose="02000503020000020003" pitchFamily="2" charset="0"/>
              </a:rPr>
              <a:t>• Will go over many later on</a:t>
            </a:r>
          </a:p>
          <a:p>
            <a:pPr>
              <a:lnSpc>
                <a:spcPct val="200000"/>
              </a:lnSpc>
            </a:pPr>
            <a:r>
              <a:rPr lang="en-US" sz="2800" dirty="0">
                <a:solidFill>
                  <a:schemeClr val="bg2">
                    <a:lumMod val="25000"/>
                  </a:schemeClr>
                </a:solidFill>
                <a:latin typeface="Avenir Roman" panose="02000503020000020003" pitchFamily="2" charset="0"/>
              </a:rPr>
              <a:t>	 </a:t>
            </a:r>
          </a:p>
        </p:txBody>
      </p:sp>
    </p:spTree>
    <p:extLst>
      <p:ext uri="{BB962C8B-B14F-4D97-AF65-F5344CB8AC3E}">
        <p14:creationId xmlns:p14="http://schemas.microsoft.com/office/powerpoint/2010/main" val="1782114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3</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Getting Started</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3429657"/>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Welcome Pack</a:t>
            </a:r>
          </a:p>
          <a:p>
            <a:pPr>
              <a:lnSpc>
                <a:spcPct val="200000"/>
              </a:lnSpc>
            </a:pPr>
            <a:r>
              <a:rPr lang="en-US" sz="2800" dirty="0">
                <a:solidFill>
                  <a:schemeClr val="bg2">
                    <a:lumMod val="25000"/>
                  </a:schemeClr>
                </a:solidFill>
                <a:latin typeface="Avenir Roman" panose="02000503020000020003" pitchFamily="2" charset="0"/>
              </a:rPr>
              <a:t>	- Course booklet</a:t>
            </a:r>
          </a:p>
          <a:p>
            <a:pPr>
              <a:lnSpc>
                <a:spcPct val="200000"/>
              </a:lnSpc>
            </a:pPr>
            <a:r>
              <a:rPr lang="en-US" sz="2800" dirty="0">
                <a:solidFill>
                  <a:schemeClr val="bg2">
                    <a:lumMod val="25000"/>
                  </a:schemeClr>
                </a:solidFill>
                <a:latin typeface="Avenir Roman" panose="02000503020000020003" pitchFamily="2" charset="0"/>
              </a:rPr>
              <a:t>	- Username &amp; password</a:t>
            </a:r>
          </a:p>
          <a:p>
            <a:pPr>
              <a:lnSpc>
                <a:spcPct val="200000"/>
              </a:lnSpc>
            </a:pPr>
            <a:r>
              <a:rPr lang="en-US" sz="2800" dirty="0">
                <a:solidFill>
                  <a:schemeClr val="bg2">
                    <a:lumMod val="25000"/>
                  </a:schemeClr>
                </a:solidFill>
                <a:latin typeface="Avenir Roman" panose="02000503020000020003" pitchFamily="2" charset="0"/>
              </a:rPr>
              <a:t>	- Top secret envelope</a:t>
            </a:r>
          </a:p>
        </p:txBody>
      </p:sp>
    </p:spTree>
    <p:extLst>
      <p:ext uri="{BB962C8B-B14F-4D97-AF65-F5344CB8AC3E}">
        <p14:creationId xmlns:p14="http://schemas.microsoft.com/office/powerpoint/2010/main" val="4075164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39</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FASTA</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3860544"/>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Format is in two lines:</a:t>
            </a:r>
          </a:p>
          <a:p>
            <a:r>
              <a:rPr lang="en-US" sz="2800" dirty="0">
                <a:solidFill>
                  <a:schemeClr val="bg2">
                    <a:lumMod val="25000"/>
                  </a:schemeClr>
                </a:solidFill>
                <a:latin typeface="Avenir Roman" panose="02000503020000020003" pitchFamily="2" charset="0"/>
              </a:rPr>
              <a:t>&gt; Isolate_1 | Length: 5000 bp </a:t>
            </a:r>
          </a:p>
          <a:p>
            <a:r>
              <a:rPr lang="en-US" sz="2800" dirty="0">
                <a:solidFill>
                  <a:schemeClr val="bg2">
                    <a:lumMod val="25000"/>
                  </a:schemeClr>
                </a:solidFill>
                <a:latin typeface="Avenir Roman" panose="02000503020000020003" pitchFamily="2" charset="0"/>
              </a:rPr>
              <a:t>ACTGTGTGTGCGCGAACCGACGACGTGTAC</a:t>
            </a:r>
          </a:p>
          <a:p>
            <a:endParaRPr lang="en-US" sz="2800" dirty="0">
              <a:solidFill>
                <a:schemeClr val="bg2">
                  <a:lumMod val="25000"/>
                </a:schemeClr>
              </a:solidFill>
              <a:latin typeface="Avenir Roman" panose="02000503020000020003" pitchFamily="2" charset="0"/>
            </a:endParaRPr>
          </a:p>
          <a:p>
            <a:pPr>
              <a:lnSpc>
                <a:spcPct val="200000"/>
              </a:lnSpc>
            </a:pPr>
            <a:r>
              <a:rPr lang="en-US" sz="2800" dirty="0">
                <a:solidFill>
                  <a:schemeClr val="bg2">
                    <a:lumMod val="25000"/>
                  </a:schemeClr>
                </a:solidFill>
                <a:latin typeface="Avenir Roman" panose="02000503020000020003" pitchFamily="2" charset="0"/>
              </a:rPr>
              <a:t>• Always prefixed on line 1 with &gt; denoting header</a:t>
            </a:r>
          </a:p>
          <a:p>
            <a:pPr>
              <a:lnSpc>
                <a:spcPct val="200000"/>
              </a:lnSpc>
            </a:pPr>
            <a:r>
              <a:rPr lang="en-US" sz="2800" dirty="0">
                <a:solidFill>
                  <a:schemeClr val="bg2">
                    <a:lumMod val="25000"/>
                  </a:schemeClr>
                </a:solidFill>
                <a:latin typeface="Avenir Roman" panose="02000503020000020003" pitchFamily="2" charset="0"/>
              </a:rPr>
              <a:t>• Line 2 contains sequence data</a:t>
            </a:r>
          </a:p>
        </p:txBody>
      </p:sp>
    </p:spTree>
    <p:extLst>
      <p:ext uri="{BB962C8B-B14F-4D97-AF65-F5344CB8AC3E}">
        <p14:creationId xmlns:p14="http://schemas.microsoft.com/office/powerpoint/2010/main" val="4216331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40</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FASTQ</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5399427"/>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Format is in four lines:</a:t>
            </a:r>
          </a:p>
          <a:p>
            <a:r>
              <a:rPr lang="en-GB" sz="2400" dirty="0"/>
              <a:t>@SEQ_ID GATTTGGGGTTCAAAGCAGTATCGATCAAATAGTAAATCCATTT+</a:t>
            </a:r>
          </a:p>
          <a:p>
            <a:r>
              <a:rPr lang="en-GB" sz="2400" dirty="0"/>
              <a:t>!''*((((***+))%%%++)(%%%%).1***-+*''))**55CCF&gt;&gt;&gt;&gt;&gt;&gt;</a:t>
            </a:r>
            <a:endParaRPr lang="en-US" sz="2400" dirty="0">
              <a:solidFill>
                <a:schemeClr val="bg2">
                  <a:lumMod val="25000"/>
                </a:schemeClr>
              </a:solidFill>
              <a:latin typeface="Avenir Roman" panose="02000503020000020003" pitchFamily="2" charset="0"/>
            </a:endParaRPr>
          </a:p>
          <a:p>
            <a:pPr>
              <a:lnSpc>
                <a:spcPct val="200000"/>
              </a:lnSpc>
            </a:pPr>
            <a:r>
              <a:rPr lang="en-US" sz="2800" dirty="0">
                <a:solidFill>
                  <a:schemeClr val="bg2">
                    <a:lumMod val="25000"/>
                  </a:schemeClr>
                </a:solidFill>
                <a:latin typeface="Avenir Roman" panose="02000503020000020003" pitchFamily="2" charset="0"/>
              </a:rPr>
              <a:t>• Always prefixed on line 1 with @ denoting header</a:t>
            </a:r>
          </a:p>
          <a:p>
            <a:pPr>
              <a:lnSpc>
                <a:spcPct val="200000"/>
              </a:lnSpc>
            </a:pPr>
            <a:r>
              <a:rPr lang="en-US" sz="2800" dirty="0">
                <a:solidFill>
                  <a:schemeClr val="bg2">
                    <a:lumMod val="25000"/>
                  </a:schemeClr>
                </a:solidFill>
                <a:latin typeface="Avenir Roman" panose="02000503020000020003" pitchFamily="2" charset="0"/>
              </a:rPr>
              <a:t>• Line 2 contains sequence data</a:t>
            </a:r>
          </a:p>
          <a:p>
            <a:pPr>
              <a:lnSpc>
                <a:spcPct val="200000"/>
              </a:lnSpc>
            </a:pPr>
            <a:r>
              <a:rPr lang="en-US" sz="2800" dirty="0">
                <a:solidFill>
                  <a:schemeClr val="bg2">
                    <a:lumMod val="25000"/>
                  </a:schemeClr>
                </a:solidFill>
                <a:latin typeface="Avenir Roman" panose="02000503020000020003" pitchFamily="2" charset="0"/>
              </a:rPr>
              <a:t>• Line 3 usually ‘+’ or repeat of line 1</a:t>
            </a:r>
          </a:p>
          <a:p>
            <a:pPr>
              <a:lnSpc>
                <a:spcPct val="200000"/>
              </a:lnSpc>
            </a:pPr>
            <a:r>
              <a:rPr lang="en-US" sz="2800" dirty="0">
                <a:solidFill>
                  <a:schemeClr val="bg2">
                    <a:lumMod val="25000"/>
                  </a:schemeClr>
                </a:solidFill>
                <a:latin typeface="Avenir Roman" panose="02000503020000020003" pitchFamily="2" charset="0"/>
              </a:rPr>
              <a:t>• Line 4 contains ASCII characters</a:t>
            </a:r>
          </a:p>
        </p:txBody>
      </p:sp>
    </p:spTree>
    <p:extLst>
      <p:ext uri="{BB962C8B-B14F-4D97-AF65-F5344CB8AC3E}">
        <p14:creationId xmlns:p14="http://schemas.microsoft.com/office/powerpoint/2010/main" val="678277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41</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Peeking at files</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1692771"/>
          </a:xfrm>
          <a:prstGeom prst="rect">
            <a:avLst/>
          </a:prstGeom>
          <a:noFill/>
        </p:spPr>
        <p:txBody>
          <a:bodyPr wrap="square" rtlCol="0">
            <a:spAutoFit/>
          </a:bodyPr>
          <a:lstStyle/>
          <a:p>
            <a:pPr>
              <a:lnSpc>
                <a:spcPct val="200000"/>
              </a:lnSpc>
            </a:pPr>
            <a:r>
              <a:rPr lang="en-GB" sz="2800" dirty="0">
                <a:solidFill>
                  <a:schemeClr val="bg2">
                    <a:lumMod val="25000"/>
                  </a:schemeClr>
                </a:solidFill>
                <a:latin typeface="Avenir Roman" panose="02000503020000020003" pitchFamily="2" charset="0"/>
              </a:rPr>
              <a:t>• Cat (concatenate)</a:t>
            </a:r>
          </a:p>
          <a:p>
            <a:pPr>
              <a:lnSpc>
                <a:spcPct val="200000"/>
              </a:lnSpc>
            </a:pPr>
            <a:r>
              <a:rPr lang="en-GB" sz="2800" dirty="0">
                <a:solidFill>
                  <a:schemeClr val="bg2">
                    <a:lumMod val="25000"/>
                  </a:schemeClr>
                </a:solidFill>
                <a:latin typeface="Consolas" panose="020B0609020204030204" pitchFamily="49" charset="0"/>
                <a:cs typeface="Consolas" panose="020B0609020204030204" pitchFamily="49" charset="0"/>
              </a:rPr>
              <a:t>cat </a:t>
            </a:r>
            <a:r>
              <a:rPr lang="en-GB" sz="2800" dirty="0" err="1">
                <a:solidFill>
                  <a:schemeClr val="bg2">
                    <a:lumMod val="25000"/>
                  </a:schemeClr>
                </a:solidFill>
                <a:latin typeface="Consolas" panose="020B0609020204030204" pitchFamily="49" charset="0"/>
                <a:cs typeface="Consolas" panose="020B0609020204030204" pitchFamily="49" charset="0"/>
              </a:rPr>
              <a:t>myfile.txt</a:t>
            </a:r>
            <a:endParaRPr lang="en-GB" sz="2800" dirty="0">
              <a:solidFill>
                <a:schemeClr val="bg2">
                  <a:lumMod val="2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592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42</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Peeking at files</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2554545"/>
          </a:xfrm>
          <a:prstGeom prst="rect">
            <a:avLst/>
          </a:prstGeom>
          <a:noFill/>
        </p:spPr>
        <p:txBody>
          <a:bodyPr wrap="square" rtlCol="0">
            <a:spAutoFit/>
          </a:bodyPr>
          <a:lstStyle/>
          <a:p>
            <a:pPr>
              <a:lnSpc>
                <a:spcPct val="200000"/>
              </a:lnSpc>
            </a:pPr>
            <a:r>
              <a:rPr lang="en-GB" sz="2800" dirty="0">
                <a:solidFill>
                  <a:schemeClr val="bg2">
                    <a:lumMod val="25000"/>
                  </a:schemeClr>
                </a:solidFill>
                <a:latin typeface="Avenir Roman" panose="02000503020000020003" pitchFamily="2" charset="0"/>
              </a:rPr>
              <a:t>• More and Less</a:t>
            </a:r>
          </a:p>
          <a:p>
            <a:pPr>
              <a:lnSpc>
                <a:spcPct val="200000"/>
              </a:lnSpc>
            </a:pPr>
            <a:r>
              <a:rPr lang="en-GB" sz="2800" dirty="0">
                <a:solidFill>
                  <a:schemeClr val="bg2">
                    <a:lumMod val="25000"/>
                  </a:schemeClr>
                </a:solidFill>
                <a:latin typeface="Consolas" panose="020B0609020204030204" pitchFamily="49" charset="0"/>
                <a:cs typeface="Consolas" panose="020B0609020204030204" pitchFamily="49" charset="0"/>
              </a:rPr>
              <a:t>more </a:t>
            </a:r>
            <a:r>
              <a:rPr lang="en-GB" sz="2800" dirty="0" err="1">
                <a:solidFill>
                  <a:schemeClr val="bg2">
                    <a:lumMod val="25000"/>
                  </a:schemeClr>
                </a:solidFill>
                <a:latin typeface="Consolas" panose="020B0609020204030204" pitchFamily="49" charset="0"/>
                <a:cs typeface="Consolas" panose="020B0609020204030204" pitchFamily="49" charset="0"/>
              </a:rPr>
              <a:t>myfile.txt</a:t>
            </a:r>
            <a:endParaRPr lang="en-GB" sz="2800" dirty="0">
              <a:solidFill>
                <a:schemeClr val="bg2">
                  <a:lumMod val="25000"/>
                </a:schemeClr>
              </a:solidFill>
              <a:latin typeface="Consolas" panose="020B0609020204030204" pitchFamily="49" charset="0"/>
              <a:cs typeface="Consolas" panose="020B0609020204030204" pitchFamily="49" charset="0"/>
            </a:endParaRPr>
          </a:p>
          <a:p>
            <a:pPr>
              <a:lnSpc>
                <a:spcPct val="200000"/>
              </a:lnSpc>
            </a:pPr>
            <a:r>
              <a:rPr lang="en-GB" sz="2800" dirty="0">
                <a:solidFill>
                  <a:schemeClr val="bg2">
                    <a:lumMod val="25000"/>
                  </a:schemeClr>
                </a:solidFill>
                <a:latin typeface="Consolas" panose="020B0609020204030204" pitchFamily="49" charset="0"/>
                <a:cs typeface="Consolas" panose="020B0609020204030204" pitchFamily="49" charset="0"/>
              </a:rPr>
              <a:t>less </a:t>
            </a:r>
            <a:r>
              <a:rPr lang="en-GB" sz="2800" dirty="0" err="1">
                <a:solidFill>
                  <a:schemeClr val="bg2">
                    <a:lumMod val="25000"/>
                  </a:schemeClr>
                </a:solidFill>
                <a:latin typeface="Consolas" panose="020B0609020204030204" pitchFamily="49" charset="0"/>
                <a:cs typeface="Consolas" panose="020B0609020204030204" pitchFamily="49" charset="0"/>
              </a:rPr>
              <a:t>myfile.txt</a:t>
            </a:r>
            <a:endParaRPr lang="en-GB" sz="2800" dirty="0">
              <a:solidFill>
                <a:schemeClr val="bg2">
                  <a:lumMod val="2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98950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43</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Peeking at files</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2567882"/>
          </a:xfrm>
          <a:prstGeom prst="rect">
            <a:avLst/>
          </a:prstGeom>
          <a:noFill/>
        </p:spPr>
        <p:txBody>
          <a:bodyPr wrap="square" rtlCol="0">
            <a:spAutoFit/>
          </a:bodyPr>
          <a:lstStyle/>
          <a:p>
            <a:pPr>
              <a:lnSpc>
                <a:spcPct val="200000"/>
              </a:lnSpc>
            </a:pPr>
            <a:r>
              <a:rPr lang="en-GB" sz="2800" dirty="0">
                <a:solidFill>
                  <a:schemeClr val="bg2">
                    <a:lumMod val="25000"/>
                  </a:schemeClr>
                </a:solidFill>
                <a:latin typeface="Avenir Roman" panose="02000503020000020003" pitchFamily="2" charset="0"/>
              </a:rPr>
              <a:t>• Head + Tail</a:t>
            </a:r>
          </a:p>
          <a:p>
            <a:pPr>
              <a:lnSpc>
                <a:spcPct val="200000"/>
              </a:lnSpc>
            </a:pPr>
            <a:r>
              <a:rPr lang="en-GB" sz="2800" dirty="0">
                <a:solidFill>
                  <a:schemeClr val="bg2">
                    <a:lumMod val="25000"/>
                  </a:schemeClr>
                </a:solidFill>
                <a:latin typeface="Consolas" panose="020B0609020204030204" pitchFamily="49" charset="0"/>
                <a:cs typeface="Consolas" panose="020B0609020204030204" pitchFamily="49" charset="0"/>
              </a:rPr>
              <a:t>head -n 1 </a:t>
            </a:r>
            <a:r>
              <a:rPr lang="en-GB" sz="2800" dirty="0" err="1">
                <a:solidFill>
                  <a:schemeClr val="bg2">
                    <a:lumMod val="25000"/>
                  </a:schemeClr>
                </a:solidFill>
                <a:latin typeface="Consolas" panose="020B0609020204030204" pitchFamily="49" charset="0"/>
                <a:cs typeface="Consolas" panose="020B0609020204030204" pitchFamily="49" charset="0"/>
              </a:rPr>
              <a:t>myfile.txt</a:t>
            </a:r>
            <a:endParaRPr lang="en-GB" sz="2800" dirty="0">
              <a:solidFill>
                <a:schemeClr val="bg2">
                  <a:lumMod val="25000"/>
                </a:schemeClr>
              </a:solidFill>
              <a:latin typeface="Consolas" panose="020B0609020204030204" pitchFamily="49" charset="0"/>
              <a:cs typeface="Consolas" panose="020B0609020204030204" pitchFamily="49" charset="0"/>
            </a:endParaRPr>
          </a:p>
          <a:p>
            <a:pPr>
              <a:lnSpc>
                <a:spcPct val="200000"/>
              </a:lnSpc>
            </a:pPr>
            <a:r>
              <a:rPr lang="en-GB" sz="2800" dirty="0">
                <a:solidFill>
                  <a:schemeClr val="bg2">
                    <a:lumMod val="25000"/>
                  </a:schemeClr>
                </a:solidFill>
                <a:latin typeface="Consolas" panose="020B0609020204030204" pitchFamily="49" charset="0"/>
                <a:cs typeface="Consolas" panose="020B0609020204030204" pitchFamily="49" charset="0"/>
              </a:rPr>
              <a:t>tail -n 5 </a:t>
            </a:r>
            <a:r>
              <a:rPr lang="en-GB" sz="2800" dirty="0" err="1">
                <a:solidFill>
                  <a:schemeClr val="bg2">
                    <a:lumMod val="25000"/>
                  </a:schemeClr>
                </a:solidFill>
                <a:latin typeface="Consolas" panose="020B0609020204030204" pitchFamily="49" charset="0"/>
                <a:cs typeface="Consolas" panose="020B0609020204030204" pitchFamily="49" charset="0"/>
              </a:rPr>
              <a:t>myfile.txt</a:t>
            </a:r>
            <a:endParaRPr lang="en-US" sz="2800" dirty="0">
              <a:solidFill>
                <a:schemeClr val="bg2">
                  <a:lumMod val="2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68048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44</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993596" y="2967335"/>
            <a:ext cx="3156807"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Practical</a:t>
            </a:r>
            <a:endParaRPr lang="en-US" sz="2800" b="1" dirty="0">
              <a:solidFill>
                <a:srgbClr val="4FCE20"/>
              </a:solidFill>
              <a:latin typeface="Avenir Black" panose="02000503020000020003" pitchFamily="2" charset="0"/>
            </a:endParaRPr>
          </a:p>
        </p:txBody>
      </p:sp>
    </p:spTree>
    <p:extLst>
      <p:ext uri="{BB962C8B-B14F-4D97-AF65-F5344CB8AC3E}">
        <p14:creationId xmlns:p14="http://schemas.microsoft.com/office/powerpoint/2010/main" val="327721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45</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For Loops</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3429657"/>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Executes commands for you</a:t>
            </a:r>
          </a:p>
          <a:p>
            <a:pPr>
              <a:lnSpc>
                <a:spcPct val="200000"/>
              </a:lnSpc>
            </a:pPr>
            <a:r>
              <a:rPr lang="en-US" sz="2800" dirty="0">
                <a:solidFill>
                  <a:schemeClr val="bg2">
                    <a:lumMod val="25000"/>
                  </a:schemeClr>
                </a:solidFill>
                <a:latin typeface="Avenir Roman" panose="02000503020000020003" pitchFamily="2" charset="0"/>
              </a:rPr>
              <a:t>• Hard to learn, but worth it</a:t>
            </a:r>
          </a:p>
          <a:p>
            <a:pPr>
              <a:lnSpc>
                <a:spcPct val="200000"/>
              </a:lnSpc>
            </a:pPr>
            <a:r>
              <a:rPr lang="en-US" sz="2800" dirty="0">
                <a:solidFill>
                  <a:schemeClr val="bg2">
                    <a:lumMod val="25000"/>
                  </a:schemeClr>
                </a:solidFill>
                <a:latin typeface="Avenir Roman" panose="02000503020000020003" pitchFamily="2" charset="0"/>
              </a:rPr>
              <a:t>• Don’t worry if you don’t get it right away!</a:t>
            </a:r>
          </a:p>
          <a:p>
            <a:pPr>
              <a:lnSpc>
                <a:spcPct val="200000"/>
              </a:lnSpc>
            </a:pPr>
            <a:r>
              <a:rPr lang="en-US" sz="2800" dirty="0">
                <a:solidFill>
                  <a:schemeClr val="bg2">
                    <a:lumMod val="25000"/>
                  </a:schemeClr>
                </a:solidFill>
                <a:latin typeface="Avenir Roman" panose="02000503020000020003" pitchFamily="2" charset="0"/>
              </a:rPr>
              <a:t>	 </a:t>
            </a:r>
          </a:p>
        </p:txBody>
      </p:sp>
    </p:spTree>
    <p:extLst>
      <p:ext uri="{BB962C8B-B14F-4D97-AF65-F5344CB8AC3E}">
        <p14:creationId xmlns:p14="http://schemas.microsoft.com/office/powerpoint/2010/main" val="2412612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46</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Syntax</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1207161" y="3013501"/>
            <a:ext cx="6729677" cy="830997"/>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for f in *.txt; do echo $f; done	 </a:t>
            </a:r>
          </a:p>
        </p:txBody>
      </p:sp>
    </p:spTree>
    <p:extLst>
      <p:ext uri="{BB962C8B-B14F-4D97-AF65-F5344CB8AC3E}">
        <p14:creationId xmlns:p14="http://schemas.microsoft.com/office/powerpoint/2010/main" val="1247776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47</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Syntax</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1207161" y="3013501"/>
            <a:ext cx="6729677" cy="830997"/>
          </a:xfrm>
          <a:prstGeom prst="rect">
            <a:avLst/>
          </a:prstGeom>
          <a:noFill/>
        </p:spPr>
        <p:txBody>
          <a:bodyPr wrap="square" rtlCol="0">
            <a:spAutoFit/>
          </a:bodyPr>
          <a:lstStyle/>
          <a:p>
            <a:pPr>
              <a:lnSpc>
                <a:spcPct val="200000"/>
              </a:lnSpc>
            </a:pPr>
            <a:r>
              <a:rPr lang="en-US" sz="2800" dirty="0">
                <a:solidFill>
                  <a:schemeClr val="bg2">
                    <a:lumMod val="25000"/>
                  </a:schemeClr>
                </a:solidFill>
                <a:highlight>
                  <a:srgbClr val="4FCE20"/>
                </a:highlight>
                <a:latin typeface="Consolas" panose="020B0609020204030204" pitchFamily="49" charset="0"/>
                <a:cs typeface="Consolas" panose="020B0609020204030204" pitchFamily="49" charset="0"/>
              </a:rPr>
              <a:t>for</a:t>
            </a:r>
            <a:r>
              <a:rPr lang="en-US" sz="2800" dirty="0">
                <a:solidFill>
                  <a:schemeClr val="bg2">
                    <a:lumMod val="25000"/>
                  </a:schemeClr>
                </a:solidFill>
                <a:latin typeface="Consolas" panose="020B0609020204030204" pitchFamily="49" charset="0"/>
                <a:cs typeface="Consolas" panose="020B0609020204030204" pitchFamily="49" charset="0"/>
              </a:rPr>
              <a:t> f in *.txt; do echo $f; done	 </a:t>
            </a:r>
          </a:p>
        </p:txBody>
      </p:sp>
    </p:spTree>
    <p:extLst>
      <p:ext uri="{BB962C8B-B14F-4D97-AF65-F5344CB8AC3E}">
        <p14:creationId xmlns:p14="http://schemas.microsoft.com/office/powerpoint/2010/main" val="33930504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48</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Syntax</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1207161" y="3013501"/>
            <a:ext cx="6729677" cy="830997"/>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for </a:t>
            </a:r>
            <a:r>
              <a:rPr lang="en-US" sz="2800" dirty="0">
                <a:solidFill>
                  <a:schemeClr val="bg2">
                    <a:lumMod val="25000"/>
                  </a:schemeClr>
                </a:solidFill>
                <a:highlight>
                  <a:srgbClr val="4FCE20"/>
                </a:highlight>
                <a:latin typeface="Consolas" panose="020B0609020204030204" pitchFamily="49" charset="0"/>
                <a:cs typeface="Consolas" panose="020B0609020204030204" pitchFamily="49" charset="0"/>
              </a:rPr>
              <a:t>f</a:t>
            </a:r>
            <a:r>
              <a:rPr lang="en-US" sz="2800" dirty="0">
                <a:solidFill>
                  <a:schemeClr val="bg2">
                    <a:lumMod val="25000"/>
                  </a:schemeClr>
                </a:solidFill>
                <a:latin typeface="Consolas" panose="020B0609020204030204" pitchFamily="49" charset="0"/>
                <a:cs typeface="Consolas" panose="020B0609020204030204" pitchFamily="49" charset="0"/>
              </a:rPr>
              <a:t> in *.txt; do echo $f; done	 </a:t>
            </a:r>
          </a:p>
        </p:txBody>
      </p:sp>
    </p:spTree>
    <p:extLst>
      <p:ext uri="{BB962C8B-B14F-4D97-AF65-F5344CB8AC3E}">
        <p14:creationId xmlns:p14="http://schemas.microsoft.com/office/powerpoint/2010/main" val="128444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4</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Course Overview</a:t>
            </a:r>
            <a:endParaRPr lang="en-US" sz="2800" b="1" dirty="0">
              <a:solidFill>
                <a:srgbClr val="4FCE20"/>
              </a:solidFill>
              <a:latin typeface="Avenir Black" panose="02000503020000020003" pitchFamily="2" charset="0"/>
            </a:endParaRPr>
          </a:p>
        </p:txBody>
      </p:sp>
      <p:pic>
        <p:nvPicPr>
          <p:cNvPr id="3" name="Picture 2">
            <a:extLst>
              <a:ext uri="{FF2B5EF4-FFF2-40B4-BE49-F238E27FC236}">
                <a16:creationId xmlns:a16="http://schemas.microsoft.com/office/drawing/2014/main" id="{6BABBE37-2544-A14B-BD5E-7D9EDD49A76D}"/>
              </a:ext>
            </a:extLst>
          </p:cNvPr>
          <p:cNvPicPr>
            <a:picLocks noChangeAspect="1"/>
          </p:cNvPicPr>
          <p:nvPr/>
        </p:nvPicPr>
        <p:blipFill>
          <a:blip r:embed="rId2"/>
          <a:stretch>
            <a:fillRect/>
          </a:stretch>
        </p:blipFill>
        <p:spPr>
          <a:xfrm>
            <a:off x="-265043" y="970924"/>
            <a:ext cx="9144000" cy="6461615"/>
          </a:xfrm>
          <a:prstGeom prst="rect">
            <a:avLst/>
          </a:prstGeom>
        </p:spPr>
      </p:pic>
    </p:spTree>
    <p:extLst>
      <p:ext uri="{BB962C8B-B14F-4D97-AF65-F5344CB8AC3E}">
        <p14:creationId xmlns:p14="http://schemas.microsoft.com/office/powerpoint/2010/main" val="41461338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49</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Syntax</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868858" y="3013501"/>
            <a:ext cx="8519841" cy="830997"/>
          </a:xfrm>
          <a:prstGeom prst="rect">
            <a:avLst/>
          </a:prstGeom>
          <a:noFill/>
        </p:spPr>
        <p:txBody>
          <a:bodyPr wrap="square" rtlCol="0">
            <a:spAutoFit/>
          </a:bodyPr>
          <a:lstStyle/>
          <a:p>
            <a:pPr algn="ct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for </a:t>
            </a:r>
            <a:r>
              <a:rPr lang="en-US" sz="2800" dirty="0">
                <a:solidFill>
                  <a:schemeClr val="bg2">
                    <a:lumMod val="25000"/>
                  </a:schemeClr>
                </a:solidFill>
                <a:highlight>
                  <a:srgbClr val="4FCE20"/>
                </a:highlight>
                <a:latin typeface="Consolas" panose="020B0609020204030204" pitchFamily="49" charset="0"/>
                <a:cs typeface="Consolas" panose="020B0609020204030204" pitchFamily="49" charset="0"/>
              </a:rPr>
              <a:t>dogs</a:t>
            </a:r>
            <a:r>
              <a:rPr lang="en-US" sz="2800" dirty="0">
                <a:solidFill>
                  <a:schemeClr val="bg2">
                    <a:lumMod val="25000"/>
                  </a:schemeClr>
                </a:solidFill>
                <a:latin typeface="Consolas" panose="020B0609020204030204" pitchFamily="49" charset="0"/>
                <a:cs typeface="Consolas" panose="020B0609020204030204" pitchFamily="49" charset="0"/>
              </a:rPr>
              <a:t> in *.txt; do echo $dogs; done	 </a:t>
            </a:r>
          </a:p>
        </p:txBody>
      </p:sp>
    </p:spTree>
    <p:extLst>
      <p:ext uri="{BB962C8B-B14F-4D97-AF65-F5344CB8AC3E}">
        <p14:creationId xmlns:p14="http://schemas.microsoft.com/office/powerpoint/2010/main" val="41300444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50</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Syntax</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1207161" y="3013501"/>
            <a:ext cx="6729677" cy="830997"/>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for </a:t>
            </a:r>
            <a:r>
              <a:rPr lang="en-US" sz="2800" dirty="0">
                <a:solidFill>
                  <a:schemeClr val="bg2">
                    <a:lumMod val="25000"/>
                  </a:schemeClr>
                </a:solidFill>
                <a:highlight>
                  <a:srgbClr val="4FCE20"/>
                </a:highlight>
                <a:latin typeface="Consolas" panose="020B0609020204030204" pitchFamily="49" charset="0"/>
                <a:cs typeface="Consolas" panose="020B0609020204030204" pitchFamily="49" charset="0"/>
              </a:rPr>
              <a:t>f</a:t>
            </a:r>
            <a:r>
              <a:rPr lang="en-US" sz="2800" dirty="0">
                <a:solidFill>
                  <a:schemeClr val="bg2">
                    <a:lumMod val="25000"/>
                  </a:schemeClr>
                </a:solidFill>
                <a:latin typeface="Consolas" panose="020B0609020204030204" pitchFamily="49" charset="0"/>
                <a:cs typeface="Consolas" panose="020B0609020204030204" pitchFamily="49" charset="0"/>
              </a:rPr>
              <a:t> in *.txt; do echo $f; done	 </a:t>
            </a:r>
          </a:p>
        </p:txBody>
      </p:sp>
    </p:spTree>
    <p:extLst>
      <p:ext uri="{BB962C8B-B14F-4D97-AF65-F5344CB8AC3E}">
        <p14:creationId xmlns:p14="http://schemas.microsoft.com/office/powerpoint/2010/main" val="526754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51</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Syntax</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1207161" y="3013501"/>
            <a:ext cx="6729677" cy="830997"/>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for f </a:t>
            </a:r>
            <a:r>
              <a:rPr lang="en-US" sz="2800" dirty="0">
                <a:solidFill>
                  <a:schemeClr val="bg2">
                    <a:lumMod val="25000"/>
                  </a:schemeClr>
                </a:solidFill>
                <a:highlight>
                  <a:srgbClr val="4FCE20"/>
                </a:highlight>
                <a:latin typeface="Consolas" panose="020B0609020204030204" pitchFamily="49" charset="0"/>
                <a:cs typeface="Consolas" panose="020B0609020204030204" pitchFamily="49" charset="0"/>
              </a:rPr>
              <a:t>in *.txt</a:t>
            </a:r>
            <a:r>
              <a:rPr lang="en-US" sz="2800" dirty="0">
                <a:solidFill>
                  <a:schemeClr val="bg2">
                    <a:lumMod val="25000"/>
                  </a:schemeClr>
                </a:solidFill>
                <a:latin typeface="Consolas" panose="020B0609020204030204" pitchFamily="49" charset="0"/>
                <a:cs typeface="Consolas" panose="020B0609020204030204" pitchFamily="49" charset="0"/>
              </a:rPr>
              <a:t>; do echo $f; done	 </a:t>
            </a:r>
          </a:p>
        </p:txBody>
      </p:sp>
    </p:spTree>
    <p:extLst>
      <p:ext uri="{BB962C8B-B14F-4D97-AF65-F5344CB8AC3E}">
        <p14:creationId xmlns:p14="http://schemas.microsoft.com/office/powerpoint/2010/main" val="2480337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52</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Syntax</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1207161" y="3013501"/>
            <a:ext cx="6729677" cy="830997"/>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for f in *.txt</a:t>
            </a:r>
            <a:r>
              <a:rPr lang="en-US" sz="2800" dirty="0">
                <a:solidFill>
                  <a:schemeClr val="bg2">
                    <a:lumMod val="25000"/>
                  </a:schemeClr>
                </a:solidFill>
                <a:highlight>
                  <a:srgbClr val="4FCE20"/>
                </a:highlight>
                <a:latin typeface="Consolas" panose="020B0609020204030204" pitchFamily="49" charset="0"/>
                <a:cs typeface="Consolas" panose="020B0609020204030204" pitchFamily="49" charset="0"/>
              </a:rPr>
              <a:t>;</a:t>
            </a:r>
            <a:r>
              <a:rPr lang="en-US" sz="2800" dirty="0">
                <a:solidFill>
                  <a:schemeClr val="bg2">
                    <a:lumMod val="25000"/>
                  </a:schemeClr>
                </a:solidFill>
                <a:latin typeface="Consolas" panose="020B0609020204030204" pitchFamily="49" charset="0"/>
                <a:cs typeface="Consolas" panose="020B0609020204030204" pitchFamily="49" charset="0"/>
              </a:rPr>
              <a:t> do echo $f; done	 </a:t>
            </a:r>
          </a:p>
        </p:txBody>
      </p:sp>
    </p:spTree>
    <p:extLst>
      <p:ext uri="{BB962C8B-B14F-4D97-AF65-F5344CB8AC3E}">
        <p14:creationId xmlns:p14="http://schemas.microsoft.com/office/powerpoint/2010/main" val="1951173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53</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Syntax</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1207161" y="3013501"/>
            <a:ext cx="6729677" cy="830997"/>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for f in *.txt; </a:t>
            </a:r>
            <a:r>
              <a:rPr lang="en-US" sz="2800" dirty="0">
                <a:solidFill>
                  <a:schemeClr val="bg2">
                    <a:lumMod val="25000"/>
                  </a:schemeClr>
                </a:solidFill>
                <a:highlight>
                  <a:srgbClr val="4FCE20"/>
                </a:highlight>
                <a:latin typeface="Consolas" panose="020B0609020204030204" pitchFamily="49" charset="0"/>
                <a:cs typeface="Consolas" panose="020B0609020204030204" pitchFamily="49" charset="0"/>
              </a:rPr>
              <a:t>do echo </a:t>
            </a:r>
            <a:r>
              <a:rPr lang="en-US" sz="2800" dirty="0">
                <a:solidFill>
                  <a:schemeClr val="bg2">
                    <a:lumMod val="25000"/>
                  </a:schemeClr>
                </a:solidFill>
                <a:latin typeface="Consolas" panose="020B0609020204030204" pitchFamily="49" charset="0"/>
                <a:cs typeface="Consolas" panose="020B0609020204030204" pitchFamily="49" charset="0"/>
              </a:rPr>
              <a:t>$f; done	 </a:t>
            </a:r>
          </a:p>
        </p:txBody>
      </p:sp>
    </p:spTree>
    <p:extLst>
      <p:ext uri="{BB962C8B-B14F-4D97-AF65-F5344CB8AC3E}">
        <p14:creationId xmlns:p14="http://schemas.microsoft.com/office/powerpoint/2010/main" val="40831098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54</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Syntax</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1207161" y="3013501"/>
            <a:ext cx="6729677" cy="830997"/>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for f in *.txt; do echo </a:t>
            </a:r>
            <a:r>
              <a:rPr lang="en-US" sz="2800" dirty="0">
                <a:solidFill>
                  <a:schemeClr val="bg2">
                    <a:lumMod val="25000"/>
                  </a:schemeClr>
                </a:solidFill>
                <a:highlight>
                  <a:srgbClr val="4FCE20"/>
                </a:highlight>
                <a:latin typeface="Consolas" panose="020B0609020204030204" pitchFamily="49" charset="0"/>
                <a:cs typeface="Consolas" panose="020B0609020204030204" pitchFamily="49" charset="0"/>
              </a:rPr>
              <a:t>$f</a:t>
            </a:r>
            <a:r>
              <a:rPr lang="en-US" sz="2800" dirty="0">
                <a:solidFill>
                  <a:schemeClr val="bg2">
                    <a:lumMod val="25000"/>
                  </a:schemeClr>
                </a:solidFill>
                <a:latin typeface="Consolas" panose="020B0609020204030204" pitchFamily="49" charset="0"/>
                <a:cs typeface="Consolas" panose="020B0609020204030204" pitchFamily="49" charset="0"/>
              </a:rPr>
              <a:t>; done	 </a:t>
            </a:r>
          </a:p>
        </p:txBody>
      </p:sp>
    </p:spTree>
    <p:extLst>
      <p:ext uri="{BB962C8B-B14F-4D97-AF65-F5344CB8AC3E}">
        <p14:creationId xmlns:p14="http://schemas.microsoft.com/office/powerpoint/2010/main" val="20742327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55</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Syntax</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1207161" y="3013501"/>
            <a:ext cx="6729677" cy="830997"/>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for f in *.txt; do echo $f</a:t>
            </a:r>
            <a:r>
              <a:rPr lang="en-US" sz="2800" dirty="0">
                <a:solidFill>
                  <a:schemeClr val="bg2">
                    <a:lumMod val="25000"/>
                  </a:schemeClr>
                </a:solidFill>
                <a:highlight>
                  <a:srgbClr val="4FCE20"/>
                </a:highlight>
                <a:latin typeface="Consolas" panose="020B0609020204030204" pitchFamily="49" charset="0"/>
                <a:cs typeface="Consolas" panose="020B0609020204030204" pitchFamily="49" charset="0"/>
              </a:rPr>
              <a:t>;</a:t>
            </a:r>
            <a:r>
              <a:rPr lang="en-US" sz="2800" dirty="0">
                <a:solidFill>
                  <a:schemeClr val="bg2">
                    <a:lumMod val="25000"/>
                  </a:schemeClr>
                </a:solidFill>
                <a:latin typeface="Consolas" panose="020B0609020204030204" pitchFamily="49" charset="0"/>
                <a:cs typeface="Consolas" panose="020B0609020204030204" pitchFamily="49" charset="0"/>
              </a:rPr>
              <a:t> done	 </a:t>
            </a:r>
          </a:p>
        </p:txBody>
      </p:sp>
    </p:spTree>
    <p:extLst>
      <p:ext uri="{BB962C8B-B14F-4D97-AF65-F5344CB8AC3E}">
        <p14:creationId xmlns:p14="http://schemas.microsoft.com/office/powerpoint/2010/main" val="2106921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56</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Syntax</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1207161" y="3013501"/>
            <a:ext cx="6729677" cy="830997"/>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for f in *.txt; do echo $f; </a:t>
            </a:r>
            <a:r>
              <a:rPr lang="en-US" sz="2800" dirty="0">
                <a:solidFill>
                  <a:schemeClr val="bg2">
                    <a:lumMod val="25000"/>
                  </a:schemeClr>
                </a:solidFill>
                <a:highlight>
                  <a:srgbClr val="4FCE20"/>
                </a:highlight>
                <a:latin typeface="Consolas" panose="020B0609020204030204" pitchFamily="49" charset="0"/>
                <a:cs typeface="Consolas" panose="020B0609020204030204" pitchFamily="49" charset="0"/>
              </a:rPr>
              <a:t>done</a:t>
            </a:r>
            <a:r>
              <a:rPr lang="en-US" sz="2800" dirty="0">
                <a:solidFill>
                  <a:schemeClr val="bg2">
                    <a:lumMod val="25000"/>
                  </a:schemeClr>
                </a:soli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890103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57</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Editing Variables</a:t>
            </a:r>
            <a:endParaRPr lang="en-US" sz="2800" b="1" dirty="0">
              <a:solidFill>
                <a:srgbClr val="4FCE20"/>
              </a:solidFill>
              <a:latin typeface="Avenir Black" panose="02000503020000020003" pitchFamily="2" charset="0"/>
            </a:endParaRPr>
          </a:p>
        </p:txBody>
      </p:sp>
      <p:sp>
        <p:nvSpPr>
          <p:cNvPr id="9" name="TextBox 8">
            <a:extLst>
              <a:ext uri="{FF2B5EF4-FFF2-40B4-BE49-F238E27FC236}">
                <a16:creationId xmlns:a16="http://schemas.microsoft.com/office/drawing/2014/main" id="{D7F709D3-BF8E-DF47-9388-0A0956F65DA0}"/>
              </a:ext>
            </a:extLst>
          </p:cNvPr>
          <p:cNvSpPr txBox="1"/>
          <p:nvPr/>
        </p:nvSpPr>
        <p:spPr>
          <a:xfrm>
            <a:off x="373487" y="1199012"/>
            <a:ext cx="8505470" cy="3416320"/>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List1_file.txt</a:t>
            </a:r>
          </a:p>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List2_file.txt</a:t>
            </a:r>
          </a:p>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List3_file.txt</a:t>
            </a:r>
          </a:p>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List4_file.txt</a:t>
            </a:r>
          </a:p>
        </p:txBody>
      </p:sp>
    </p:spTree>
    <p:extLst>
      <p:ext uri="{BB962C8B-B14F-4D97-AF65-F5344CB8AC3E}">
        <p14:creationId xmlns:p14="http://schemas.microsoft.com/office/powerpoint/2010/main" val="30696886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58</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Editing Variables</a:t>
            </a:r>
            <a:endParaRPr lang="en-US" sz="2800" b="1" dirty="0">
              <a:solidFill>
                <a:srgbClr val="4FCE20"/>
              </a:solidFill>
              <a:latin typeface="Avenir Black" panose="02000503020000020003" pitchFamily="2" charset="0"/>
            </a:endParaRPr>
          </a:p>
        </p:txBody>
      </p:sp>
      <p:sp>
        <p:nvSpPr>
          <p:cNvPr id="9" name="TextBox 8">
            <a:extLst>
              <a:ext uri="{FF2B5EF4-FFF2-40B4-BE49-F238E27FC236}">
                <a16:creationId xmlns:a16="http://schemas.microsoft.com/office/drawing/2014/main" id="{D7F709D3-BF8E-DF47-9388-0A0956F65DA0}"/>
              </a:ext>
            </a:extLst>
          </p:cNvPr>
          <p:cNvSpPr txBox="1"/>
          <p:nvPr/>
        </p:nvSpPr>
        <p:spPr>
          <a:xfrm>
            <a:off x="373487" y="3013501"/>
            <a:ext cx="8505470" cy="830997"/>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for f in *.txt; do echo </a:t>
            </a:r>
            <a:r>
              <a:rPr lang="en-US" sz="2800" dirty="0">
                <a:solidFill>
                  <a:schemeClr val="bg2">
                    <a:lumMod val="25000"/>
                  </a:schemeClr>
                </a:solidFill>
                <a:highlight>
                  <a:srgbClr val="4FCE20"/>
                </a:highlight>
                <a:latin typeface="Consolas" panose="020B0609020204030204" pitchFamily="49" charset="0"/>
                <a:cs typeface="Consolas" panose="020B0609020204030204" pitchFamily="49" charset="0"/>
              </a:rPr>
              <a:t>${f/_file/}</a:t>
            </a:r>
            <a:r>
              <a:rPr lang="en-US" sz="2800" dirty="0">
                <a:solidFill>
                  <a:schemeClr val="bg2">
                    <a:lumMod val="25000"/>
                  </a:schemeClr>
                </a:solidFill>
                <a:latin typeface="Consolas" panose="020B0609020204030204" pitchFamily="49" charset="0"/>
                <a:cs typeface="Consolas" panose="020B0609020204030204" pitchFamily="49" charset="0"/>
              </a:rPr>
              <a:t>; done	 </a:t>
            </a:r>
          </a:p>
        </p:txBody>
      </p:sp>
    </p:spTree>
    <p:extLst>
      <p:ext uri="{BB962C8B-B14F-4D97-AF65-F5344CB8AC3E}">
        <p14:creationId xmlns:p14="http://schemas.microsoft.com/office/powerpoint/2010/main" val="2870771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5</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Course Overview</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4291431"/>
          </a:xfrm>
          <a:prstGeom prst="rect">
            <a:avLst/>
          </a:prstGeom>
          <a:noFill/>
        </p:spPr>
        <p:txBody>
          <a:bodyPr wrap="square" rtlCol="0">
            <a:spAutoFit/>
          </a:bodyPr>
          <a:lstStyle/>
          <a:p>
            <a:pPr>
              <a:lnSpc>
                <a:spcPct val="200000"/>
              </a:lnSpc>
            </a:pPr>
            <a:r>
              <a:rPr lang="en-US" sz="2800" b="1" dirty="0">
                <a:solidFill>
                  <a:schemeClr val="bg2">
                    <a:lumMod val="25000"/>
                  </a:schemeClr>
                </a:solidFill>
                <a:latin typeface="Avenir Roman" panose="02000503020000020003" pitchFamily="2" charset="0"/>
              </a:rPr>
              <a:t>Day 1 – Intro to BASH, filetypes and loops.</a:t>
            </a:r>
          </a:p>
          <a:p>
            <a:pPr marL="457200" indent="-457200">
              <a:lnSpc>
                <a:spcPct val="200000"/>
              </a:lnSpc>
              <a:buFontTx/>
              <a:buChar char="-"/>
            </a:pPr>
            <a:r>
              <a:rPr lang="en-US" sz="2800" dirty="0">
                <a:solidFill>
                  <a:schemeClr val="bg2">
                    <a:lumMod val="25000"/>
                  </a:schemeClr>
                </a:solidFill>
                <a:latin typeface="Avenir Roman" panose="02000503020000020003" pitchFamily="2" charset="0"/>
              </a:rPr>
              <a:t>Connecting to your server </a:t>
            </a:r>
          </a:p>
          <a:p>
            <a:pPr marL="457200" indent="-457200">
              <a:lnSpc>
                <a:spcPct val="200000"/>
              </a:lnSpc>
              <a:buFontTx/>
              <a:buChar char="-"/>
            </a:pPr>
            <a:r>
              <a:rPr lang="en-US" sz="2800" dirty="0">
                <a:solidFill>
                  <a:schemeClr val="bg2">
                    <a:lumMod val="25000"/>
                  </a:schemeClr>
                </a:solidFill>
                <a:latin typeface="Avenir Roman" panose="02000503020000020003" pitchFamily="2" charset="0"/>
              </a:rPr>
              <a:t>Moving, copying, removing files</a:t>
            </a:r>
          </a:p>
          <a:p>
            <a:pPr marL="457200" indent="-457200">
              <a:lnSpc>
                <a:spcPct val="200000"/>
              </a:lnSpc>
              <a:buFontTx/>
              <a:buChar char="-"/>
            </a:pPr>
            <a:r>
              <a:rPr lang="en-US" sz="2800" dirty="0">
                <a:solidFill>
                  <a:schemeClr val="bg2">
                    <a:lumMod val="25000"/>
                  </a:schemeClr>
                </a:solidFill>
                <a:latin typeface="Avenir Roman" panose="02000503020000020003" pitchFamily="2" charset="0"/>
              </a:rPr>
              <a:t>Common sequence file types</a:t>
            </a:r>
          </a:p>
          <a:p>
            <a:pPr marL="457200" indent="-457200">
              <a:lnSpc>
                <a:spcPct val="200000"/>
              </a:lnSpc>
              <a:buFontTx/>
              <a:buChar char="-"/>
            </a:pPr>
            <a:r>
              <a:rPr lang="en-US" sz="2800" dirty="0">
                <a:solidFill>
                  <a:schemeClr val="bg2">
                    <a:lumMod val="25000"/>
                  </a:schemeClr>
                </a:solidFill>
                <a:latin typeface="Avenir Roman" panose="02000503020000020003" pitchFamily="2" charset="0"/>
              </a:rPr>
              <a:t>Making BASH do your work</a:t>
            </a:r>
          </a:p>
        </p:txBody>
      </p:sp>
    </p:spTree>
    <p:extLst>
      <p:ext uri="{BB962C8B-B14F-4D97-AF65-F5344CB8AC3E}">
        <p14:creationId xmlns:p14="http://schemas.microsoft.com/office/powerpoint/2010/main" val="3292877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59</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Editing Variables</a:t>
            </a:r>
            <a:endParaRPr lang="en-US" sz="2800" b="1" dirty="0">
              <a:solidFill>
                <a:srgbClr val="4FCE20"/>
              </a:solidFill>
              <a:latin typeface="Avenir Black" panose="02000503020000020003" pitchFamily="2" charset="0"/>
            </a:endParaRPr>
          </a:p>
        </p:txBody>
      </p:sp>
      <p:sp>
        <p:nvSpPr>
          <p:cNvPr id="9" name="TextBox 8">
            <a:extLst>
              <a:ext uri="{FF2B5EF4-FFF2-40B4-BE49-F238E27FC236}">
                <a16:creationId xmlns:a16="http://schemas.microsoft.com/office/drawing/2014/main" id="{D7F709D3-BF8E-DF47-9388-0A0956F65DA0}"/>
              </a:ext>
            </a:extLst>
          </p:cNvPr>
          <p:cNvSpPr txBox="1"/>
          <p:nvPr/>
        </p:nvSpPr>
        <p:spPr>
          <a:xfrm>
            <a:off x="373487" y="1199012"/>
            <a:ext cx="8505470" cy="3416320"/>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List1.txt</a:t>
            </a:r>
          </a:p>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List2.txt</a:t>
            </a:r>
          </a:p>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List3.txt</a:t>
            </a:r>
          </a:p>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List4.txt</a:t>
            </a:r>
          </a:p>
        </p:txBody>
      </p:sp>
    </p:spTree>
    <p:extLst>
      <p:ext uri="{BB962C8B-B14F-4D97-AF65-F5344CB8AC3E}">
        <p14:creationId xmlns:p14="http://schemas.microsoft.com/office/powerpoint/2010/main" val="25502340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60</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Editing Variables</a:t>
            </a:r>
            <a:endParaRPr lang="en-US" sz="2800" b="1" dirty="0">
              <a:solidFill>
                <a:srgbClr val="4FCE20"/>
              </a:solidFill>
              <a:latin typeface="Avenir Black" panose="02000503020000020003" pitchFamily="2" charset="0"/>
            </a:endParaRPr>
          </a:p>
        </p:txBody>
      </p:sp>
      <p:sp>
        <p:nvSpPr>
          <p:cNvPr id="9" name="TextBox 8">
            <a:extLst>
              <a:ext uri="{FF2B5EF4-FFF2-40B4-BE49-F238E27FC236}">
                <a16:creationId xmlns:a16="http://schemas.microsoft.com/office/drawing/2014/main" id="{D7F709D3-BF8E-DF47-9388-0A0956F65DA0}"/>
              </a:ext>
            </a:extLst>
          </p:cNvPr>
          <p:cNvSpPr txBox="1"/>
          <p:nvPr/>
        </p:nvSpPr>
        <p:spPr>
          <a:xfrm>
            <a:off x="373487" y="3013501"/>
            <a:ext cx="8505470" cy="830997"/>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for f in *.txt; do echo </a:t>
            </a:r>
            <a:r>
              <a:rPr lang="en-US" sz="2800" dirty="0">
                <a:solidFill>
                  <a:schemeClr val="bg2">
                    <a:lumMod val="25000"/>
                  </a:schemeClr>
                </a:solidFill>
                <a:highlight>
                  <a:srgbClr val="4FCE20"/>
                </a:highlight>
                <a:latin typeface="Consolas" panose="020B0609020204030204" pitchFamily="49" charset="0"/>
                <a:cs typeface="Consolas" panose="020B0609020204030204" pitchFamily="49" charset="0"/>
              </a:rPr>
              <a:t>${f/_file/}</a:t>
            </a:r>
            <a:r>
              <a:rPr lang="en-US" sz="2800" dirty="0">
                <a:solidFill>
                  <a:schemeClr val="bg2">
                    <a:lumMod val="25000"/>
                  </a:schemeClr>
                </a:solidFill>
                <a:latin typeface="Consolas" panose="020B0609020204030204" pitchFamily="49" charset="0"/>
                <a:cs typeface="Consolas" panose="020B0609020204030204" pitchFamily="49" charset="0"/>
              </a:rPr>
              <a:t>; done	 </a:t>
            </a:r>
          </a:p>
        </p:txBody>
      </p:sp>
    </p:spTree>
    <p:extLst>
      <p:ext uri="{BB962C8B-B14F-4D97-AF65-F5344CB8AC3E}">
        <p14:creationId xmlns:p14="http://schemas.microsoft.com/office/powerpoint/2010/main" val="13341151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61</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Editing Variables</a:t>
            </a:r>
            <a:endParaRPr lang="en-US" sz="2800" b="1" dirty="0">
              <a:solidFill>
                <a:srgbClr val="4FCE20"/>
              </a:solidFill>
              <a:latin typeface="Avenir Black" panose="02000503020000020003" pitchFamily="2" charset="0"/>
            </a:endParaRPr>
          </a:p>
        </p:txBody>
      </p:sp>
      <p:sp>
        <p:nvSpPr>
          <p:cNvPr id="9" name="TextBox 8">
            <a:extLst>
              <a:ext uri="{FF2B5EF4-FFF2-40B4-BE49-F238E27FC236}">
                <a16:creationId xmlns:a16="http://schemas.microsoft.com/office/drawing/2014/main" id="{D7F709D3-BF8E-DF47-9388-0A0956F65DA0}"/>
              </a:ext>
            </a:extLst>
          </p:cNvPr>
          <p:cNvSpPr txBox="1"/>
          <p:nvPr/>
        </p:nvSpPr>
        <p:spPr>
          <a:xfrm>
            <a:off x="265043" y="3013501"/>
            <a:ext cx="8878957" cy="725455"/>
          </a:xfrm>
          <a:prstGeom prst="rect">
            <a:avLst/>
          </a:prstGeom>
          <a:noFill/>
        </p:spPr>
        <p:txBody>
          <a:bodyPr wrap="square" rtlCol="0">
            <a:spAutoFit/>
          </a:bodyPr>
          <a:lstStyle/>
          <a:p>
            <a:pPr>
              <a:lnSpc>
                <a:spcPct val="200000"/>
              </a:lnSpc>
            </a:pPr>
            <a:r>
              <a:rPr lang="en-US" sz="2400" dirty="0">
                <a:solidFill>
                  <a:schemeClr val="bg2">
                    <a:lumMod val="25000"/>
                  </a:schemeClr>
                </a:solidFill>
                <a:latin typeface="Consolas" panose="020B0609020204030204" pitchFamily="49" charset="0"/>
                <a:cs typeface="Consolas" panose="020B0609020204030204" pitchFamily="49" charset="0"/>
              </a:rPr>
              <a:t>for f in *.txt; do echo </a:t>
            </a:r>
            <a:r>
              <a:rPr lang="en-US" sz="2400" dirty="0">
                <a:solidFill>
                  <a:schemeClr val="bg2">
                    <a:lumMod val="25000"/>
                  </a:schemeClr>
                </a:solidFill>
                <a:highlight>
                  <a:srgbClr val="4FCE20"/>
                </a:highlight>
                <a:latin typeface="Consolas" panose="020B0609020204030204" pitchFamily="49" charset="0"/>
                <a:cs typeface="Consolas" panose="020B0609020204030204" pitchFamily="49" charset="0"/>
              </a:rPr>
              <a:t>${f/_file/_shopping}</a:t>
            </a:r>
            <a:r>
              <a:rPr lang="en-US" sz="2400" dirty="0">
                <a:solidFill>
                  <a:schemeClr val="bg2">
                    <a:lumMod val="25000"/>
                  </a:schemeClr>
                </a:solidFill>
                <a:latin typeface="Consolas" panose="020B0609020204030204" pitchFamily="49" charset="0"/>
                <a:cs typeface="Consolas" panose="020B0609020204030204" pitchFamily="49" charset="0"/>
              </a:rPr>
              <a:t>; done</a:t>
            </a:r>
          </a:p>
        </p:txBody>
      </p:sp>
    </p:spTree>
    <p:extLst>
      <p:ext uri="{BB962C8B-B14F-4D97-AF65-F5344CB8AC3E}">
        <p14:creationId xmlns:p14="http://schemas.microsoft.com/office/powerpoint/2010/main" val="3957068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62</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Editing Variables</a:t>
            </a:r>
            <a:endParaRPr lang="en-US" sz="2800" b="1" dirty="0">
              <a:solidFill>
                <a:srgbClr val="4FCE20"/>
              </a:solidFill>
              <a:latin typeface="Avenir Black" panose="02000503020000020003" pitchFamily="2" charset="0"/>
            </a:endParaRPr>
          </a:p>
        </p:txBody>
      </p:sp>
      <p:sp>
        <p:nvSpPr>
          <p:cNvPr id="9" name="TextBox 8">
            <a:extLst>
              <a:ext uri="{FF2B5EF4-FFF2-40B4-BE49-F238E27FC236}">
                <a16:creationId xmlns:a16="http://schemas.microsoft.com/office/drawing/2014/main" id="{D7F709D3-BF8E-DF47-9388-0A0956F65DA0}"/>
              </a:ext>
            </a:extLst>
          </p:cNvPr>
          <p:cNvSpPr txBox="1"/>
          <p:nvPr/>
        </p:nvSpPr>
        <p:spPr>
          <a:xfrm>
            <a:off x="373487" y="1199012"/>
            <a:ext cx="8505470" cy="3416320"/>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List1_shopping.txt</a:t>
            </a:r>
          </a:p>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List2_shopping.txt</a:t>
            </a:r>
          </a:p>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List3_shopping.txt</a:t>
            </a:r>
          </a:p>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List4_shopping.txt</a:t>
            </a:r>
          </a:p>
        </p:txBody>
      </p:sp>
    </p:spTree>
    <p:extLst>
      <p:ext uri="{BB962C8B-B14F-4D97-AF65-F5344CB8AC3E}">
        <p14:creationId xmlns:p14="http://schemas.microsoft.com/office/powerpoint/2010/main" val="15985119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63</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Use cases</a:t>
            </a:r>
            <a:endParaRPr lang="en-US" sz="2800" b="1" dirty="0">
              <a:solidFill>
                <a:srgbClr val="4FCE20"/>
              </a:solidFill>
              <a:latin typeface="Avenir Black" panose="02000503020000020003" pitchFamily="2" charset="0"/>
            </a:endParaRPr>
          </a:p>
        </p:txBody>
      </p:sp>
      <p:sp>
        <p:nvSpPr>
          <p:cNvPr id="6" name="TextBox 5">
            <a:extLst>
              <a:ext uri="{FF2B5EF4-FFF2-40B4-BE49-F238E27FC236}">
                <a16:creationId xmlns:a16="http://schemas.microsoft.com/office/drawing/2014/main" id="{C72463D7-8307-834A-AB20-265C6BF2A202}"/>
              </a:ext>
            </a:extLst>
          </p:cNvPr>
          <p:cNvSpPr txBox="1"/>
          <p:nvPr/>
        </p:nvSpPr>
        <p:spPr>
          <a:xfrm>
            <a:off x="212035" y="1303307"/>
            <a:ext cx="8666922" cy="4278094"/>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Anything that requires sequential commands</a:t>
            </a:r>
          </a:p>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mv File1_list.txt File1.txt</a:t>
            </a:r>
          </a:p>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mv File2_list.txt File2.txt</a:t>
            </a:r>
          </a:p>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mv File3_list.txt File3.txt</a:t>
            </a:r>
          </a:p>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mv File4_list.txt File4.txt</a:t>
            </a:r>
          </a:p>
        </p:txBody>
      </p:sp>
    </p:spTree>
    <p:extLst>
      <p:ext uri="{BB962C8B-B14F-4D97-AF65-F5344CB8AC3E}">
        <p14:creationId xmlns:p14="http://schemas.microsoft.com/office/powerpoint/2010/main" val="3779092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64</a:t>
            </a:fld>
            <a:endParaRPr lang="en-US" sz="1600" b="1" dirty="0">
              <a:solidFill>
                <a:schemeClr val="bg1"/>
              </a:solidFill>
              <a:latin typeface="Avenir Black" panose="02000503020000020003" pitchFamily="2" charset="0"/>
            </a:endParaRPr>
          </a:p>
        </p:txBody>
      </p:sp>
      <p:sp>
        <p:nvSpPr>
          <p:cNvPr id="9" name="TextBox 8">
            <a:extLst>
              <a:ext uri="{FF2B5EF4-FFF2-40B4-BE49-F238E27FC236}">
                <a16:creationId xmlns:a16="http://schemas.microsoft.com/office/drawing/2014/main" id="{D7F709D3-BF8E-DF47-9388-0A0956F65DA0}"/>
              </a:ext>
            </a:extLst>
          </p:cNvPr>
          <p:cNvSpPr txBox="1"/>
          <p:nvPr/>
        </p:nvSpPr>
        <p:spPr>
          <a:xfrm>
            <a:off x="373487" y="3013501"/>
            <a:ext cx="8505470" cy="830997"/>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Consolas" panose="020B0609020204030204" pitchFamily="49" charset="0"/>
                <a:cs typeface="Consolas" panose="020B0609020204030204" pitchFamily="49" charset="0"/>
              </a:rPr>
              <a:t>for f in *.txt; do mv $f ${f/_file/}; done	 </a:t>
            </a:r>
          </a:p>
        </p:txBody>
      </p:sp>
    </p:spTree>
    <p:extLst>
      <p:ext uri="{BB962C8B-B14F-4D97-AF65-F5344CB8AC3E}">
        <p14:creationId xmlns:p14="http://schemas.microsoft.com/office/powerpoint/2010/main" val="2899757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65</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993596" y="2967335"/>
            <a:ext cx="3156807"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Practical</a:t>
            </a:r>
            <a:endParaRPr lang="en-US" sz="2800" b="1" dirty="0">
              <a:solidFill>
                <a:srgbClr val="4FCE20"/>
              </a:solidFill>
              <a:latin typeface="Avenir Black" panose="02000503020000020003" pitchFamily="2" charset="0"/>
            </a:endParaRPr>
          </a:p>
        </p:txBody>
      </p:sp>
    </p:spTree>
    <p:extLst>
      <p:ext uri="{BB962C8B-B14F-4D97-AF65-F5344CB8AC3E}">
        <p14:creationId xmlns:p14="http://schemas.microsoft.com/office/powerpoint/2010/main" val="1679528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6</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255659" y="2967335"/>
            <a:ext cx="4632681"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How to work</a:t>
            </a:r>
            <a:endParaRPr lang="en-US" sz="2800" b="1" dirty="0">
              <a:solidFill>
                <a:srgbClr val="4FCE20"/>
              </a:solidFill>
              <a:latin typeface="Avenir Black" panose="02000503020000020003" pitchFamily="2" charset="0"/>
            </a:endParaRPr>
          </a:p>
        </p:txBody>
      </p:sp>
    </p:spTree>
    <p:extLst>
      <p:ext uri="{BB962C8B-B14F-4D97-AF65-F5344CB8AC3E}">
        <p14:creationId xmlns:p14="http://schemas.microsoft.com/office/powerpoint/2010/main" val="3712486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7</a:t>
            </a:fld>
            <a:endParaRPr lang="en-US" sz="1600" b="1" dirty="0">
              <a:solidFill>
                <a:schemeClr val="bg1"/>
              </a:solidFill>
              <a:latin typeface="Avenir Black" panose="02000503020000020003" pitchFamily="2" charset="0"/>
            </a:endParaRPr>
          </a:p>
        </p:txBody>
      </p:sp>
      <p:sp>
        <p:nvSpPr>
          <p:cNvPr id="7" name="TextBox 6">
            <a:extLst>
              <a:ext uri="{FF2B5EF4-FFF2-40B4-BE49-F238E27FC236}">
                <a16:creationId xmlns:a16="http://schemas.microsoft.com/office/drawing/2014/main" id="{424993AC-C4B5-2D46-A950-978CDE03D2D7}"/>
              </a:ext>
            </a:extLst>
          </p:cNvPr>
          <p:cNvSpPr txBox="1"/>
          <p:nvPr/>
        </p:nvSpPr>
        <p:spPr>
          <a:xfrm>
            <a:off x="212035" y="185530"/>
            <a:ext cx="8666922" cy="923330"/>
          </a:xfrm>
          <a:prstGeom prst="rect">
            <a:avLst/>
          </a:prstGeom>
          <a:noFill/>
        </p:spPr>
        <p:txBody>
          <a:bodyPr wrap="square" rtlCol="0">
            <a:spAutoFit/>
          </a:bodyPr>
          <a:lstStyle/>
          <a:p>
            <a:r>
              <a:rPr lang="en-US" sz="5400" b="1" dirty="0">
                <a:solidFill>
                  <a:srgbClr val="4FCE20"/>
                </a:solidFill>
                <a:latin typeface="Avenir Black" panose="02000503020000020003" pitchFamily="2" charset="0"/>
              </a:rPr>
              <a:t>Getting Started</a:t>
            </a:r>
            <a:endParaRPr lang="en-US" sz="2800" b="1" dirty="0">
              <a:solidFill>
                <a:srgbClr val="4FCE20"/>
              </a:solidFill>
              <a:latin typeface="Avenir Black" panose="02000503020000020003" pitchFamily="2" charset="0"/>
            </a:endParaRPr>
          </a:p>
        </p:txBody>
      </p:sp>
      <p:sp>
        <p:nvSpPr>
          <p:cNvPr id="8" name="TextBox 7">
            <a:extLst>
              <a:ext uri="{FF2B5EF4-FFF2-40B4-BE49-F238E27FC236}">
                <a16:creationId xmlns:a16="http://schemas.microsoft.com/office/drawing/2014/main" id="{662AE4D2-F399-2944-84E7-687D01B82670}"/>
              </a:ext>
            </a:extLst>
          </p:cNvPr>
          <p:cNvSpPr txBox="1"/>
          <p:nvPr/>
        </p:nvSpPr>
        <p:spPr>
          <a:xfrm>
            <a:off x="212035" y="1303307"/>
            <a:ext cx="8666922" cy="2567882"/>
          </a:xfrm>
          <a:prstGeom prst="rect">
            <a:avLst/>
          </a:prstGeom>
          <a:noFill/>
        </p:spPr>
        <p:txBody>
          <a:bodyPr wrap="square" rtlCol="0">
            <a:spAutoFit/>
          </a:bodyPr>
          <a:lstStyle/>
          <a:p>
            <a:pPr>
              <a:lnSpc>
                <a:spcPct val="200000"/>
              </a:lnSpc>
            </a:pPr>
            <a:r>
              <a:rPr lang="en-US" sz="2800" dirty="0">
                <a:solidFill>
                  <a:schemeClr val="bg2">
                    <a:lumMod val="25000"/>
                  </a:schemeClr>
                </a:solidFill>
                <a:latin typeface="Avenir Roman" panose="02000503020000020003" pitchFamily="2" charset="0"/>
              </a:rPr>
              <a:t>• Code Academy Tutorial</a:t>
            </a:r>
          </a:p>
          <a:p>
            <a:pPr>
              <a:lnSpc>
                <a:spcPct val="200000"/>
              </a:lnSpc>
            </a:pPr>
            <a:r>
              <a:rPr lang="en-US" sz="2800" dirty="0">
                <a:solidFill>
                  <a:schemeClr val="bg2">
                    <a:lumMod val="25000"/>
                  </a:schemeClr>
                </a:solidFill>
                <a:latin typeface="Avenir Roman" panose="02000503020000020003" pitchFamily="2" charset="0"/>
              </a:rPr>
              <a:t>• Working laptop</a:t>
            </a:r>
          </a:p>
          <a:p>
            <a:pPr>
              <a:lnSpc>
                <a:spcPct val="200000"/>
              </a:lnSpc>
            </a:pPr>
            <a:r>
              <a:rPr lang="en-US" sz="2800" dirty="0">
                <a:solidFill>
                  <a:schemeClr val="bg2">
                    <a:lumMod val="25000"/>
                  </a:schemeClr>
                </a:solidFill>
                <a:latin typeface="Avenir Roman" panose="02000503020000020003" pitchFamily="2" charset="0"/>
              </a:rPr>
              <a:t>• Some essential software…</a:t>
            </a:r>
          </a:p>
        </p:txBody>
      </p:sp>
    </p:spTree>
    <p:extLst>
      <p:ext uri="{BB962C8B-B14F-4D97-AF65-F5344CB8AC3E}">
        <p14:creationId xmlns:p14="http://schemas.microsoft.com/office/powerpoint/2010/main" val="1677554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1F85C-AE6E-944D-9316-7A937F855F4D}"/>
              </a:ext>
            </a:extLst>
          </p:cNvPr>
          <p:cNvSpPr>
            <a:spLocks noGrp="1"/>
          </p:cNvSpPr>
          <p:nvPr>
            <p:ph type="sldNum" sz="quarter" idx="12"/>
          </p:nvPr>
        </p:nvSpPr>
        <p:spPr>
          <a:xfrm>
            <a:off x="8388626" y="6329847"/>
            <a:ext cx="490331" cy="528153"/>
          </a:xfrm>
          <a:solidFill>
            <a:srgbClr val="4FCE20"/>
          </a:solidFill>
        </p:spPr>
        <p:txBody>
          <a:bodyPr/>
          <a:lstStyle/>
          <a:p>
            <a:pPr algn="ctr"/>
            <a:fld id="{36335353-FA8C-7E47-BE1E-F21863A94580}" type="slidenum">
              <a:rPr lang="en-US" sz="1600" b="1" smtClean="0">
                <a:solidFill>
                  <a:schemeClr val="bg1"/>
                </a:solidFill>
                <a:latin typeface="Avenir Black" panose="02000503020000020003" pitchFamily="2" charset="0"/>
              </a:rPr>
              <a:pPr algn="ctr"/>
              <a:t>8</a:t>
            </a:fld>
            <a:endParaRPr lang="en-US" sz="1600" b="1" dirty="0">
              <a:solidFill>
                <a:schemeClr val="bg1"/>
              </a:solidFill>
              <a:latin typeface="Avenir Black" panose="02000503020000020003" pitchFamily="2" charset="0"/>
            </a:endParaRPr>
          </a:p>
        </p:txBody>
      </p:sp>
      <p:sp>
        <p:nvSpPr>
          <p:cNvPr id="9" name="TextBox 8">
            <a:extLst>
              <a:ext uri="{FF2B5EF4-FFF2-40B4-BE49-F238E27FC236}">
                <a16:creationId xmlns:a16="http://schemas.microsoft.com/office/drawing/2014/main" id="{AFC81C18-BD69-2C4E-B7F5-D89B4BBEEFA5}"/>
              </a:ext>
            </a:extLst>
          </p:cNvPr>
          <p:cNvSpPr txBox="1"/>
          <p:nvPr/>
        </p:nvSpPr>
        <p:spPr>
          <a:xfrm>
            <a:off x="5071039" y="2217246"/>
            <a:ext cx="3807918" cy="1703800"/>
          </a:xfrm>
          <a:prstGeom prst="rect">
            <a:avLst/>
          </a:prstGeom>
          <a:noFill/>
        </p:spPr>
        <p:txBody>
          <a:bodyPr wrap="square" rtlCol="0">
            <a:spAutoFit/>
          </a:bodyPr>
          <a:lstStyle/>
          <a:p>
            <a:pPr>
              <a:lnSpc>
                <a:spcPct val="200000"/>
              </a:lnSpc>
            </a:pPr>
            <a:r>
              <a:rPr lang="en-US" sz="6000" dirty="0" err="1">
                <a:solidFill>
                  <a:srgbClr val="3B3838"/>
                </a:solidFill>
                <a:latin typeface="Avenir Roman" panose="02000503020000020003" pitchFamily="2" charset="0"/>
              </a:rPr>
              <a:t>PuTTy</a:t>
            </a:r>
            <a:endParaRPr lang="en-US" sz="6000" dirty="0">
              <a:solidFill>
                <a:srgbClr val="3B3838"/>
              </a:solidFill>
              <a:latin typeface="Avenir Roman" panose="02000503020000020003" pitchFamily="2" charset="0"/>
            </a:endParaRPr>
          </a:p>
        </p:txBody>
      </p:sp>
      <p:pic>
        <p:nvPicPr>
          <p:cNvPr id="4" name="Picture 3">
            <a:extLst>
              <a:ext uri="{FF2B5EF4-FFF2-40B4-BE49-F238E27FC236}">
                <a16:creationId xmlns:a16="http://schemas.microsoft.com/office/drawing/2014/main" id="{D98E8041-94A8-7643-AB8B-8F820B31BE7C}"/>
              </a:ext>
            </a:extLst>
          </p:cNvPr>
          <p:cNvPicPr>
            <a:picLocks noChangeAspect="1"/>
          </p:cNvPicPr>
          <p:nvPr/>
        </p:nvPicPr>
        <p:blipFill>
          <a:blip r:embed="rId2"/>
          <a:stretch>
            <a:fillRect/>
          </a:stretch>
        </p:blipFill>
        <p:spPr>
          <a:xfrm>
            <a:off x="897015" y="1604321"/>
            <a:ext cx="3251915" cy="3251915"/>
          </a:xfrm>
          <a:prstGeom prst="rect">
            <a:avLst/>
          </a:prstGeom>
        </p:spPr>
      </p:pic>
    </p:spTree>
    <p:extLst>
      <p:ext uri="{BB962C8B-B14F-4D97-AF65-F5344CB8AC3E}">
        <p14:creationId xmlns:p14="http://schemas.microsoft.com/office/powerpoint/2010/main" val="16758000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8386</TotalTime>
  <Words>1048</Words>
  <Application>Microsoft Macintosh PowerPoint</Application>
  <PresentationFormat>On-screen Show (4:3)</PresentationFormat>
  <Paragraphs>301</Paragraphs>
  <Slides>66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Arial</vt:lpstr>
      <vt:lpstr>Avenir Black</vt:lpstr>
      <vt:lpstr>Avenir Book</vt:lpstr>
      <vt:lpstr>Avenir Medium</vt:lpstr>
      <vt:lpstr>Avenir Roman</vt:lpstr>
      <vt:lpstr>Calibri</vt:lpstr>
      <vt:lpstr>Calibri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Steven J. Dunn</dc:creator>
  <cp:lastModifiedBy>Steven Dunn (Microbiology and Infection)</cp:lastModifiedBy>
  <cp:revision>33</cp:revision>
  <dcterms:created xsi:type="dcterms:W3CDTF">2019-08-16T11:55:42Z</dcterms:created>
  <dcterms:modified xsi:type="dcterms:W3CDTF">2020-02-25T08:46:29Z</dcterms:modified>
</cp:coreProperties>
</file>